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3"/>
  </p:notesMasterIdLst>
  <p:handoutMasterIdLst>
    <p:handoutMasterId r:id="rId54"/>
  </p:handoutMasterIdLst>
  <p:sldIdLst>
    <p:sldId id="256" r:id="rId2"/>
    <p:sldId id="486" r:id="rId3"/>
    <p:sldId id="294" r:id="rId4"/>
    <p:sldId id="370" r:id="rId5"/>
    <p:sldId id="371" r:id="rId6"/>
    <p:sldId id="387" r:id="rId7"/>
    <p:sldId id="492" r:id="rId8"/>
    <p:sldId id="491" r:id="rId9"/>
    <p:sldId id="518" r:id="rId10"/>
    <p:sldId id="484" r:id="rId11"/>
    <p:sldId id="390" r:id="rId12"/>
    <p:sldId id="351" r:id="rId13"/>
    <p:sldId id="374" r:id="rId14"/>
    <p:sldId id="490" r:id="rId15"/>
    <p:sldId id="381" r:id="rId16"/>
    <p:sldId id="392" r:id="rId17"/>
    <p:sldId id="406" r:id="rId18"/>
    <p:sldId id="407" r:id="rId19"/>
    <p:sldId id="519" r:id="rId20"/>
    <p:sldId id="520" r:id="rId21"/>
    <p:sldId id="415" r:id="rId22"/>
    <p:sldId id="391" r:id="rId23"/>
    <p:sldId id="468" r:id="rId24"/>
    <p:sldId id="469" r:id="rId25"/>
    <p:sldId id="470" r:id="rId26"/>
    <p:sldId id="472" r:id="rId27"/>
    <p:sldId id="473" r:id="rId28"/>
    <p:sldId id="481" r:id="rId29"/>
    <p:sldId id="458" r:id="rId30"/>
    <p:sldId id="459" r:id="rId31"/>
    <p:sldId id="493" r:id="rId32"/>
    <p:sldId id="494" r:id="rId33"/>
    <p:sldId id="495" r:id="rId34"/>
    <p:sldId id="496" r:id="rId35"/>
    <p:sldId id="511" r:id="rId36"/>
    <p:sldId id="515" r:id="rId37"/>
    <p:sldId id="516" r:id="rId38"/>
    <p:sldId id="517" r:id="rId39"/>
    <p:sldId id="384" r:id="rId40"/>
    <p:sldId id="430" r:id="rId41"/>
    <p:sldId id="377" r:id="rId42"/>
    <p:sldId id="442" r:id="rId43"/>
    <p:sldId id="446" r:id="rId44"/>
    <p:sldId id="523" r:id="rId45"/>
    <p:sldId id="521" r:id="rId46"/>
    <p:sldId id="522" r:id="rId47"/>
    <p:sldId id="299" r:id="rId48"/>
    <p:sldId id="425" r:id="rId49"/>
    <p:sldId id="451" r:id="rId50"/>
    <p:sldId id="287" r:id="rId51"/>
    <p:sldId id="345" r:id="rId52"/>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3399"/>
    <a:srgbClr val="23AC71"/>
    <a:srgbClr val="ABC21E"/>
    <a:srgbClr val="3399FF"/>
    <a:srgbClr val="FF99CC"/>
    <a:srgbClr val="0000FF"/>
    <a:srgbClr val="FFCC00"/>
    <a:srgbClr val="0033CC"/>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03" autoAdjust="0"/>
    <p:restoredTop sz="84992" autoAdjust="0"/>
  </p:normalViewPr>
  <p:slideViewPr>
    <p:cSldViewPr>
      <p:cViewPr varScale="1">
        <p:scale>
          <a:sx n="55" d="100"/>
          <a:sy n="55" d="100"/>
        </p:scale>
        <p:origin x="1392" y="38"/>
      </p:cViewPr>
      <p:guideLst>
        <p:guide orient="horz" pos="2160"/>
        <p:guide pos="2880"/>
      </p:guideLst>
    </p:cSldViewPr>
  </p:slideViewPr>
  <p:notesTextViewPr>
    <p:cViewPr>
      <p:scale>
        <a:sx n="100" d="100"/>
        <a:sy n="100" d="100"/>
      </p:scale>
      <p:origin x="0" y="0"/>
    </p:cViewPr>
  </p:notesText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1" Type="http://schemas.openxmlformats.org/officeDocument/2006/relationships/image" Target="../media/image18.jpg"/></Relationships>
</file>

<file path=ppt/diagrams/_rels/data4.xml.rels><?xml version="1.0" encoding="UTF-8" standalone="yes"?>
<Relationships xmlns="http://schemas.openxmlformats.org/package/2006/relationships"><Relationship Id="rId1" Type="http://schemas.openxmlformats.org/officeDocument/2006/relationships/image" Target="../media/image19.jpg"/></Relationships>
</file>

<file path=ppt/diagrams/_rels/drawing3.xml.rels><?xml version="1.0" encoding="UTF-8" standalone="yes"?>
<Relationships xmlns="http://schemas.openxmlformats.org/package/2006/relationships"><Relationship Id="rId1" Type="http://schemas.openxmlformats.org/officeDocument/2006/relationships/image" Target="../media/image18.jpg"/></Relationships>
</file>

<file path=ppt/diagrams/_rels/drawing4.xml.rels><?xml version="1.0" encoding="UTF-8" standalone="yes"?>
<Relationships xmlns="http://schemas.openxmlformats.org/package/2006/relationships"><Relationship Id="rId1" Type="http://schemas.openxmlformats.org/officeDocument/2006/relationships/image" Target="../media/image19.jp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78FDA8-FD58-4ECF-BA76-CB22E1214107}" type="doc">
      <dgm:prSet loTypeId="urn:microsoft.com/office/officeart/2005/8/layout/radial3" loCatId="cycle" qsTypeId="urn:microsoft.com/office/officeart/2005/8/quickstyle/simple1" qsCatId="simple" csTypeId="urn:microsoft.com/office/officeart/2005/8/colors/colorful5" csCatId="colorful" phldr="1"/>
      <dgm:spPr/>
      <dgm:t>
        <a:bodyPr/>
        <a:lstStyle/>
        <a:p>
          <a:endParaRPr lang="es-ES"/>
        </a:p>
      </dgm:t>
    </dgm:pt>
    <dgm:pt modelId="{468C314B-3611-43DD-833D-B7E81ED46831}">
      <dgm:prSet phldrT="[Texto]"/>
      <dgm:spPr/>
      <dgm:t>
        <a:bodyPr/>
        <a:lstStyle/>
        <a:p>
          <a:r>
            <a:rPr lang="en-US" dirty="0"/>
            <a:t>Sustainable development is the ability to meet the needs of the present without compromising the ability of future generations to satisfy their own needs</a:t>
          </a:r>
          <a:endParaRPr lang="es-ES" dirty="0"/>
        </a:p>
      </dgm:t>
    </dgm:pt>
    <dgm:pt modelId="{5A7D834D-7B30-42D1-8D94-58AA38FD4D33}" type="parTrans" cxnId="{15042816-F021-499E-8DAE-F8C2C8607173}">
      <dgm:prSet/>
      <dgm:spPr/>
      <dgm:t>
        <a:bodyPr/>
        <a:lstStyle/>
        <a:p>
          <a:endParaRPr lang="es-ES"/>
        </a:p>
      </dgm:t>
    </dgm:pt>
    <dgm:pt modelId="{C995045F-592B-4E6B-BE76-2DF9A6F2E76E}" type="sibTrans" cxnId="{15042816-F021-499E-8DAE-F8C2C8607173}">
      <dgm:prSet/>
      <dgm:spPr/>
      <dgm:t>
        <a:bodyPr/>
        <a:lstStyle/>
        <a:p>
          <a:endParaRPr lang="es-ES"/>
        </a:p>
      </dgm:t>
    </dgm:pt>
    <dgm:pt modelId="{CF00CB9D-0DA5-4B99-90F3-B986DED11221}" type="pres">
      <dgm:prSet presAssocID="{DB78FDA8-FD58-4ECF-BA76-CB22E1214107}" presName="composite" presStyleCnt="0">
        <dgm:presLayoutVars>
          <dgm:chMax val="1"/>
          <dgm:dir/>
          <dgm:resizeHandles val="exact"/>
        </dgm:presLayoutVars>
      </dgm:prSet>
      <dgm:spPr/>
    </dgm:pt>
    <dgm:pt modelId="{CA69D37B-F0B5-4E04-B95F-61517427DCD1}" type="pres">
      <dgm:prSet presAssocID="{DB78FDA8-FD58-4ECF-BA76-CB22E1214107}" presName="radial" presStyleCnt="0">
        <dgm:presLayoutVars>
          <dgm:animLvl val="ctr"/>
        </dgm:presLayoutVars>
      </dgm:prSet>
      <dgm:spPr/>
    </dgm:pt>
    <dgm:pt modelId="{6DBDBDD6-70D1-4B73-8C37-7E12F083EF3C}" type="pres">
      <dgm:prSet presAssocID="{468C314B-3611-43DD-833D-B7E81ED46831}" presName="centerShape" presStyleLbl="vennNode1" presStyleIdx="0" presStyleCnt="1" custScaleX="76255" custScaleY="74294" custLinFactNeighborX="-606" custLinFactNeighborY="-1514"/>
      <dgm:spPr/>
    </dgm:pt>
  </dgm:ptLst>
  <dgm:cxnLst>
    <dgm:cxn modelId="{15042816-F021-499E-8DAE-F8C2C8607173}" srcId="{DB78FDA8-FD58-4ECF-BA76-CB22E1214107}" destId="{468C314B-3611-43DD-833D-B7E81ED46831}" srcOrd="0" destOrd="0" parTransId="{5A7D834D-7B30-42D1-8D94-58AA38FD4D33}" sibTransId="{C995045F-592B-4E6B-BE76-2DF9A6F2E76E}"/>
    <dgm:cxn modelId="{C6ABA019-D136-40B2-9391-B7E3BCE235DF}" type="presOf" srcId="{DB78FDA8-FD58-4ECF-BA76-CB22E1214107}" destId="{CF00CB9D-0DA5-4B99-90F3-B986DED11221}" srcOrd="0" destOrd="0" presId="urn:microsoft.com/office/officeart/2005/8/layout/radial3"/>
    <dgm:cxn modelId="{1636A536-0EB6-4FE5-B9F9-D11C52F00A57}" type="presOf" srcId="{468C314B-3611-43DD-833D-B7E81ED46831}" destId="{6DBDBDD6-70D1-4B73-8C37-7E12F083EF3C}" srcOrd="0" destOrd="0" presId="urn:microsoft.com/office/officeart/2005/8/layout/radial3"/>
    <dgm:cxn modelId="{909FE6A0-4D5E-4F92-9E80-D19A7E77BD01}" type="presParOf" srcId="{CF00CB9D-0DA5-4B99-90F3-B986DED11221}" destId="{CA69D37B-F0B5-4E04-B95F-61517427DCD1}" srcOrd="0" destOrd="0" presId="urn:microsoft.com/office/officeart/2005/8/layout/radial3"/>
    <dgm:cxn modelId="{EC58752D-73B5-44FD-B38C-89F224A9AAA1}" type="presParOf" srcId="{CA69D37B-F0B5-4E04-B95F-61517427DCD1}" destId="{6DBDBDD6-70D1-4B73-8C37-7E12F083EF3C}" srcOrd="0"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4E74419-3EA3-4F57-B941-2EF1AEAA2325}" type="doc">
      <dgm:prSet loTypeId="urn:microsoft.com/office/officeart/2005/8/layout/chart3" loCatId="cycle" qsTypeId="urn:microsoft.com/office/officeart/2005/8/quickstyle/simple1" qsCatId="simple" csTypeId="urn:microsoft.com/office/officeart/2005/8/colors/accent1_2" csCatId="accent1" phldr="1"/>
      <dgm:spPr/>
    </dgm:pt>
    <dgm:pt modelId="{A4E75A9C-6F18-4E0F-A37B-ABD934EAC534}">
      <dgm:prSet phldrT="[Texto]"/>
      <dgm:spPr>
        <a:solidFill>
          <a:srgbClr val="0033CC"/>
        </a:solidFill>
      </dgm:spPr>
      <dgm:t>
        <a:bodyPr/>
        <a:lstStyle/>
        <a:p>
          <a:r>
            <a:rPr lang="es-ES" b="1" dirty="0">
              <a:solidFill>
                <a:schemeClr val="bg1"/>
              </a:solidFill>
            </a:rPr>
            <a:t>Human</a:t>
          </a:r>
          <a:endParaRPr lang="es-ES" dirty="0">
            <a:solidFill>
              <a:schemeClr val="bg1"/>
            </a:solidFill>
          </a:endParaRPr>
        </a:p>
      </dgm:t>
    </dgm:pt>
    <dgm:pt modelId="{2A2C4CBF-7952-4DFC-A88C-BAC3B19B6D85}" type="parTrans" cxnId="{7FF2190C-131F-46CA-8FC9-0D29112C1FDC}">
      <dgm:prSet/>
      <dgm:spPr/>
      <dgm:t>
        <a:bodyPr/>
        <a:lstStyle/>
        <a:p>
          <a:endParaRPr lang="es-ES"/>
        </a:p>
      </dgm:t>
    </dgm:pt>
    <dgm:pt modelId="{DFBF9F0D-0B6F-4858-A3EB-C779E0B6206B}" type="sibTrans" cxnId="{7FF2190C-131F-46CA-8FC9-0D29112C1FDC}">
      <dgm:prSet/>
      <dgm:spPr/>
      <dgm:t>
        <a:bodyPr/>
        <a:lstStyle/>
        <a:p>
          <a:endParaRPr lang="es-ES"/>
        </a:p>
      </dgm:t>
    </dgm:pt>
    <dgm:pt modelId="{1862DCD3-8D05-43EC-A8F1-FFA5D12BB00F}">
      <dgm:prSet phldrT="[Texto]"/>
      <dgm:spPr>
        <a:solidFill>
          <a:schemeClr val="accent6">
            <a:lumMod val="75000"/>
          </a:schemeClr>
        </a:solidFill>
      </dgm:spPr>
      <dgm:t>
        <a:bodyPr/>
        <a:lstStyle/>
        <a:p>
          <a:r>
            <a:rPr lang="es-ES" b="1" dirty="0" err="1">
              <a:solidFill>
                <a:schemeClr val="bg1"/>
              </a:solidFill>
            </a:rPr>
            <a:t>Economic</a:t>
          </a:r>
          <a:endParaRPr lang="es-ES" dirty="0">
            <a:solidFill>
              <a:schemeClr val="bg1"/>
            </a:solidFill>
          </a:endParaRPr>
        </a:p>
      </dgm:t>
    </dgm:pt>
    <dgm:pt modelId="{86F4EE27-3367-4149-9A77-156768473D9C}" type="parTrans" cxnId="{50F1D134-5D8F-489C-B9F0-993B4B1CA88B}">
      <dgm:prSet/>
      <dgm:spPr/>
      <dgm:t>
        <a:bodyPr/>
        <a:lstStyle/>
        <a:p>
          <a:endParaRPr lang="es-ES"/>
        </a:p>
      </dgm:t>
    </dgm:pt>
    <dgm:pt modelId="{75E99165-F4C8-4985-BE12-B346ADD98CA1}" type="sibTrans" cxnId="{50F1D134-5D8F-489C-B9F0-993B4B1CA88B}">
      <dgm:prSet/>
      <dgm:spPr/>
      <dgm:t>
        <a:bodyPr/>
        <a:lstStyle/>
        <a:p>
          <a:endParaRPr lang="es-ES"/>
        </a:p>
      </dgm:t>
    </dgm:pt>
    <dgm:pt modelId="{B726D895-6889-407C-93F8-0F3C82229774}">
      <dgm:prSet phldrT="[Texto]"/>
      <dgm:spPr>
        <a:solidFill>
          <a:srgbClr val="00B050"/>
        </a:solidFill>
      </dgm:spPr>
      <dgm:t>
        <a:bodyPr/>
        <a:lstStyle/>
        <a:p>
          <a:r>
            <a:rPr lang="es-ES" b="1" dirty="0" err="1">
              <a:solidFill>
                <a:schemeClr val="bg1"/>
              </a:solidFill>
            </a:rPr>
            <a:t>Other</a:t>
          </a:r>
          <a:r>
            <a:rPr lang="es-ES" b="1" dirty="0">
              <a:solidFill>
                <a:schemeClr val="bg1"/>
              </a:solidFill>
            </a:rPr>
            <a:t> </a:t>
          </a:r>
          <a:r>
            <a:rPr lang="es-ES" b="1" dirty="0" err="1">
              <a:solidFill>
                <a:schemeClr val="bg1"/>
              </a:solidFill>
            </a:rPr>
            <a:t>actions</a:t>
          </a:r>
          <a:endParaRPr lang="es-ES" dirty="0">
            <a:solidFill>
              <a:schemeClr val="bg1"/>
            </a:solidFill>
          </a:endParaRPr>
        </a:p>
      </dgm:t>
    </dgm:pt>
    <dgm:pt modelId="{9CAD5C3D-14A5-4D3E-8FD2-CD8E191ED128}" type="parTrans" cxnId="{C069C55F-7DAA-4628-9B98-100613DDFD18}">
      <dgm:prSet/>
      <dgm:spPr/>
      <dgm:t>
        <a:bodyPr/>
        <a:lstStyle/>
        <a:p>
          <a:endParaRPr lang="es-ES"/>
        </a:p>
      </dgm:t>
    </dgm:pt>
    <dgm:pt modelId="{8C772C51-9F3C-428C-BDBC-69DCDE8AFDDA}" type="sibTrans" cxnId="{C069C55F-7DAA-4628-9B98-100613DDFD18}">
      <dgm:prSet/>
      <dgm:spPr/>
      <dgm:t>
        <a:bodyPr/>
        <a:lstStyle/>
        <a:p>
          <a:endParaRPr lang="es-ES"/>
        </a:p>
      </dgm:t>
    </dgm:pt>
    <dgm:pt modelId="{A159F18A-BA77-492A-B7D2-2F410150B868}">
      <dgm:prSet phldrT="[Texto]"/>
      <dgm:spPr>
        <a:solidFill>
          <a:schemeClr val="bg1">
            <a:lumMod val="65000"/>
          </a:schemeClr>
        </a:solidFill>
      </dgm:spPr>
      <dgm:t>
        <a:bodyPr/>
        <a:lstStyle/>
        <a:p>
          <a:r>
            <a:rPr lang="es-ES" b="1" dirty="0">
              <a:solidFill>
                <a:schemeClr val="bg1"/>
              </a:solidFill>
            </a:rPr>
            <a:t> Green IN </a:t>
          </a:r>
          <a:r>
            <a:rPr lang="es-ES" b="1" dirty="0" err="1">
              <a:solidFill>
                <a:schemeClr val="bg1"/>
              </a:solidFill>
            </a:rPr>
            <a:t>Sw</a:t>
          </a:r>
          <a:endParaRPr lang="es-ES" dirty="0">
            <a:solidFill>
              <a:schemeClr val="bg1"/>
            </a:solidFill>
          </a:endParaRPr>
        </a:p>
      </dgm:t>
    </dgm:pt>
    <dgm:pt modelId="{A571382B-4415-4A77-A496-B65572C21712}" type="parTrans" cxnId="{09CA15BA-2F5D-40DF-85F3-8B4CE23479B0}">
      <dgm:prSet/>
      <dgm:spPr/>
      <dgm:t>
        <a:bodyPr/>
        <a:lstStyle/>
        <a:p>
          <a:endParaRPr lang="es-ES"/>
        </a:p>
      </dgm:t>
    </dgm:pt>
    <dgm:pt modelId="{2EF7A882-1B88-486C-B6A9-39793AC05A66}" type="sibTrans" cxnId="{09CA15BA-2F5D-40DF-85F3-8B4CE23479B0}">
      <dgm:prSet/>
      <dgm:spPr/>
      <dgm:t>
        <a:bodyPr/>
        <a:lstStyle/>
        <a:p>
          <a:endParaRPr lang="es-ES"/>
        </a:p>
      </dgm:t>
    </dgm:pt>
    <dgm:pt modelId="{DC9DA6A5-BA84-4E07-9D8C-3C98E2866F81}">
      <dgm:prSet phldrT="[Texto]"/>
      <dgm:spPr>
        <a:solidFill>
          <a:srgbClr val="FFCC00"/>
        </a:solidFill>
      </dgm:spPr>
      <dgm:t>
        <a:bodyPr/>
        <a:lstStyle/>
        <a:p>
          <a:r>
            <a:rPr lang="es-ES" b="1" dirty="0">
              <a:solidFill>
                <a:schemeClr val="bg1"/>
              </a:solidFill>
            </a:rPr>
            <a:t>Green BY </a:t>
          </a:r>
          <a:r>
            <a:rPr lang="es-ES" b="1" dirty="0" err="1">
              <a:solidFill>
                <a:schemeClr val="bg1"/>
              </a:solidFill>
            </a:rPr>
            <a:t>Sw</a:t>
          </a:r>
          <a:endParaRPr lang="es-ES" dirty="0">
            <a:solidFill>
              <a:schemeClr val="bg1"/>
            </a:solidFill>
          </a:endParaRPr>
        </a:p>
      </dgm:t>
    </dgm:pt>
    <dgm:pt modelId="{AF991A1F-5DBD-44DB-A854-4266FAB50C6F}" type="parTrans" cxnId="{75066C63-C693-4616-BEC5-C428BF1CDFD1}">
      <dgm:prSet/>
      <dgm:spPr/>
      <dgm:t>
        <a:bodyPr/>
        <a:lstStyle/>
        <a:p>
          <a:endParaRPr lang="es-ES"/>
        </a:p>
      </dgm:t>
    </dgm:pt>
    <dgm:pt modelId="{0D9692CE-4467-429E-ACD3-8A624A805780}" type="sibTrans" cxnId="{75066C63-C693-4616-BEC5-C428BF1CDFD1}">
      <dgm:prSet/>
      <dgm:spPr/>
      <dgm:t>
        <a:bodyPr/>
        <a:lstStyle/>
        <a:p>
          <a:endParaRPr lang="es-ES"/>
        </a:p>
      </dgm:t>
    </dgm:pt>
    <dgm:pt modelId="{EC8E8670-C2FB-43A0-B0EC-CB7813B6CF24}">
      <dgm:prSet phldrT="[Texto]"/>
      <dgm:spPr>
        <a:solidFill>
          <a:srgbClr val="3399FF"/>
        </a:solidFill>
      </dgm:spPr>
      <dgm:t>
        <a:bodyPr/>
        <a:lstStyle/>
        <a:p>
          <a:r>
            <a:rPr lang="es-ES" b="1" dirty="0">
              <a:solidFill>
                <a:schemeClr val="bg1"/>
              </a:solidFill>
            </a:rPr>
            <a:t>Green </a:t>
          </a:r>
          <a:r>
            <a:rPr lang="es-ES" b="1" dirty="0" err="1">
              <a:solidFill>
                <a:schemeClr val="bg1"/>
              </a:solidFill>
            </a:rPr>
            <a:t>Hw</a:t>
          </a:r>
          <a:endParaRPr lang="es-ES" b="1" dirty="0">
            <a:solidFill>
              <a:schemeClr val="bg1"/>
            </a:solidFill>
          </a:endParaRPr>
        </a:p>
      </dgm:t>
    </dgm:pt>
    <dgm:pt modelId="{7BE374D8-0503-469F-B892-6102C1964472}" type="parTrans" cxnId="{F6658987-F253-4EDF-B4E3-CCAE48123BED}">
      <dgm:prSet/>
      <dgm:spPr/>
      <dgm:t>
        <a:bodyPr/>
        <a:lstStyle/>
        <a:p>
          <a:endParaRPr lang="es-ES"/>
        </a:p>
      </dgm:t>
    </dgm:pt>
    <dgm:pt modelId="{F194AED9-C6DF-4A2C-9B25-22E7AED60EC6}" type="sibTrans" cxnId="{F6658987-F253-4EDF-B4E3-CCAE48123BED}">
      <dgm:prSet/>
      <dgm:spPr/>
      <dgm:t>
        <a:bodyPr/>
        <a:lstStyle/>
        <a:p>
          <a:endParaRPr lang="es-ES"/>
        </a:p>
      </dgm:t>
    </dgm:pt>
    <dgm:pt modelId="{2184567C-3ACA-46CD-BF25-C7DEC4B574F5}" type="pres">
      <dgm:prSet presAssocID="{D4E74419-3EA3-4F57-B941-2EF1AEAA2325}" presName="compositeShape" presStyleCnt="0">
        <dgm:presLayoutVars>
          <dgm:chMax val="7"/>
          <dgm:dir/>
          <dgm:resizeHandles val="exact"/>
        </dgm:presLayoutVars>
      </dgm:prSet>
      <dgm:spPr/>
    </dgm:pt>
    <dgm:pt modelId="{4F604E33-1262-4CAF-901D-1F5EBCC1CFF5}" type="pres">
      <dgm:prSet presAssocID="{D4E74419-3EA3-4F57-B941-2EF1AEAA2325}" presName="wedge1" presStyleLbl="node1" presStyleIdx="0" presStyleCnt="6" custScaleX="100183" custScaleY="103346" custLinFactNeighborX="-3726" custLinFactNeighborY="6578"/>
      <dgm:spPr/>
    </dgm:pt>
    <dgm:pt modelId="{5C6B686F-07D2-425B-868C-601098473506}" type="pres">
      <dgm:prSet presAssocID="{D4E74419-3EA3-4F57-B941-2EF1AEAA2325}" presName="wedge1Tx" presStyleLbl="node1" presStyleIdx="0" presStyleCnt="6">
        <dgm:presLayoutVars>
          <dgm:chMax val="0"/>
          <dgm:chPref val="0"/>
          <dgm:bulletEnabled val="1"/>
        </dgm:presLayoutVars>
      </dgm:prSet>
      <dgm:spPr/>
    </dgm:pt>
    <dgm:pt modelId="{76D62AA2-7645-46D6-92DB-2E8338BA189F}" type="pres">
      <dgm:prSet presAssocID="{D4E74419-3EA3-4F57-B941-2EF1AEAA2325}" presName="wedge2" presStyleLbl="node1" presStyleIdx="1" presStyleCnt="6"/>
      <dgm:spPr/>
    </dgm:pt>
    <dgm:pt modelId="{13717684-C95F-4ABF-A5B7-78BB693FD426}" type="pres">
      <dgm:prSet presAssocID="{D4E74419-3EA3-4F57-B941-2EF1AEAA2325}" presName="wedge2Tx" presStyleLbl="node1" presStyleIdx="1" presStyleCnt="6">
        <dgm:presLayoutVars>
          <dgm:chMax val="0"/>
          <dgm:chPref val="0"/>
          <dgm:bulletEnabled val="1"/>
        </dgm:presLayoutVars>
      </dgm:prSet>
      <dgm:spPr/>
    </dgm:pt>
    <dgm:pt modelId="{461603AC-BA7A-445E-834A-9CC76034959D}" type="pres">
      <dgm:prSet presAssocID="{D4E74419-3EA3-4F57-B941-2EF1AEAA2325}" presName="wedge3" presStyleLbl="node1" presStyleIdx="2" presStyleCnt="6"/>
      <dgm:spPr/>
    </dgm:pt>
    <dgm:pt modelId="{B63D28F3-C455-4948-BD73-44254755EE52}" type="pres">
      <dgm:prSet presAssocID="{D4E74419-3EA3-4F57-B941-2EF1AEAA2325}" presName="wedge3Tx" presStyleLbl="node1" presStyleIdx="2" presStyleCnt="6">
        <dgm:presLayoutVars>
          <dgm:chMax val="0"/>
          <dgm:chPref val="0"/>
          <dgm:bulletEnabled val="1"/>
        </dgm:presLayoutVars>
      </dgm:prSet>
      <dgm:spPr/>
    </dgm:pt>
    <dgm:pt modelId="{87190E90-C69B-45E6-898F-54C9D8CA6288}" type="pres">
      <dgm:prSet presAssocID="{D4E74419-3EA3-4F57-B941-2EF1AEAA2325}" presName="wedge4" presStyleLbl="node1" presStyleIdx="3" presStyleCnt="6" custLinFactNeighborX="-267" custLinFactNeighborY="-334"/>
      <dgm:spPr/>
    </dgm:pt>
    <dgm:pt modelId="{D1BE9211-980C-4176-BB06-E4ABB5025529}" type="pres">
      <dgm:prSet presAssocID="{D4E74419-3EA3-4F57-B941-2EF1AEAA2325}" presName="wedge4Tx" presStyleLbl="node1" presStyleIdx="3" presStyleCnt="6">
        <dgm:presLayoutVars>
          <dgm:chMax val="0"/>
          <dgm:chPref val="0"/>
          <dgm:bulletEnabled val="1"/>
        </dgm:presLayoutVars>
      </dgm:prSet>
      <dgm:spPr/>
    </dgm:pt>
    <dgm:pt modelId="{32626A6F-BF5E-4438-94B4-585363468DA5}" type="pres">
      <dgm:prSet presAssocID="{D4E74419-3EA3-4F57-B941-2EF1AEAA2325}" presName="wedge5" presStyleLbl="node1" presStyleIdx="4" presStyleCnt="6" custLinFactNeighborX="396" custLinFactNeighborY="538"/>
      <dgm:spPr/>
    </dgm:pt>
    <dgm:pt modelId="{FF7A0489-F28C-4ED7-87A5-9FD079573D93}" type="pres">
      <dgm:prSet presAssocID="{D4E74419-3EA3-4F57-B941-2EF1AEAA2325}" presName="wedge5Tx" presStyleLbl="node1" presStyleIdx="4" presStyleCnt="6">
        <dgm:presLayoutVars>
          <dgm:chMax val="0"/>
          <dgm:chPref val="0"/>
          <dgm:bulletEnabled val="1"/>
        </dgm:presLayoutVars>
      </dgm:prSet>
      <dgm:spPr/>
    </dgm:pt>
    <dgm:pt modelId="{CBA6452E-2C04-4C16-835A-936BBB08F833}" type="pres">
      <dgm:prSet presAssocID="{D4E74419-3EA3-4F57-B941-2EF1AEAA2325}" presName="wedge6" presStyleLbl="node1" presStyleIdx="5" presStyleCnt="6"/>
      <dgm:spPr/>
    </dgm:pt>
    <dgm:pt modelId="{B5D4A28A-B000-46DC-82E7-948BFBBB70CE}" type="pres">
      <dgm:prSet presAssocID="{D4E74419-3EA3-4F57-B941-2EF1AEAA2325}" presName="wedge6Tx" presStyleLbl="node1" presStyleIdx="5" presStyleCnt="6">
        <dgm:presLayoutVars>
          <dgm:chMax val="0"/>
          <dgm:chPref val="0"/>
          <dgm:bulletEnabled val="1"/>
        </dgm:presLayoutVars>
      </dgm:prSet>
      <dgm:spPr/>
    </dgm:pt>
  </dgm:ptLst>
  <dgm:cxnLst>
    <dgm:cxn modelId="{7FF2190C-131F-46CA-8FC9-0D29112C1FDC}" srcId="{D4E74419-3EA3-4F57-B941-2EF1AEAA2325}" destId="{A4E75A9C-6F18-4E0F-A37B-ABD934EAC534}" srcOrd="0" destOrd="0" parTransId="{2A2C4CBF-7952-4DFC-A88C-BAC3B19B6D85}" sibTransId="{DFBF9F0D-0B6F-4858-A3EB-C779E0B6206B}"/>
    <dgm:cxn modelId="{4E256616-CA9B-43A3-A4B3-240B2E3A2987}" type="presOf" srcId="{D4E74419-3EA3-4F57-B941-2EF1AEAA2325}" destId="{2184567C-3ACA-46CD-BF25-C7DEC4B574F5}" srcOrd="0" destOrd="0" presId="urn:microsoft.com/office/officeart/2005/8/layout/chart3"/>
    <dgm:cxn modelId="{8758DD1E-0CE6-4498-A478-876088515702}" type="presOf" srcId="{A4E75A9C-6F18-4E0F-A37B-ABD934EAC534}" destId="{5C6B686F-07D2-425B-868C-601098473506}" srcOrd="1" destOrd="0" presId="urn:microsoft.com/office/officeart/2005/8/layout/chart3"/>
    <dgm:cxn modelId="{50F1D134-5D8F-489C-B9F0-993B4B1CA88B}" srcId="{D4E74419-3EA3-4F57-B941-2EF1AEAA2325}" destId="{1862DCD3-8D05-43EC-A8F1-FFA5D12BB00F}" srcOrd="1" destOrd="0" parTransId="{86F4EE27-3367-4149-9A77-156768473D9C}" sibTransId="{75E99165-F4C8-4985-BE12-B346ADD98CA1}"/>
    <dgm:cxn modelId="{C069C55F-7DAA-4628-9B98-100613DDFD18}" srcId="{D4E74419-3EA3-4F57-B941-2EF1AEAA2325}" destId="{B726D895-6889-407C-93F8-0F3C82229774}" srcOrd="2" destOrd="0" parTransId="{9CAD5C3D-14A5-4D3E-8FD2-CD8E191ED128}" sibTransId="{8C772C51-9F3C-428C-BDBC-69DCDE8AFDDA}"/>
    <dgm:cxn modelId="{75066C63-C693-4616-BEC5-C428BF1CDFD1}" srcId="{D4E74419-3EA3-4F57-B941-2EF1AEAA2325}" destId="{DC9DA6A5-BA84-4E07-9D8C-3C98E2866F81}" srcOrd="4" destOrd="0" parTransId="{AF991A1F-5DBD-44DB-A854-4266FAB50C6F}" sibTransId="{0D9692CE-4467-429E-ACD3-8A624A805780}"/>
    <dgm:cxn modelId="{F27A5B50-8EE5-4703-82D5-15F8411147BC}" type="presOf" srcId="{EC8E8670-C2FB-43A0-B0EC-CB7813B6CF24}" destId="{B5D4A28A-B000-46DC-82E7-948BFBBB70CE}" srcOrd="1" destOrd="0" presId="urn:microsoft.com/office/officeart/2005/8/layout/chart3"/>
    <dgm:cxn modelId="{10FD8274-9D96-4F27-B228-36BEFF8C2E04}" type="presOf" srcId="{A4E75A9C-6F18-4E0F-A37B-ABD934EAC534}" destId="{4F604E33-1262-4CAF-901D-1F5EBCC1CFF5}" srcOrd="0" destOrd="0" presId="urn:microsoft.com/office/officeart/2005/8/layout/chart3"/>
    <dgm:cxn modelId="{C302F276-235A-4285-A8F1-0FE6817ABFE1}" type="presOf" srcId="{B726D895-6889-407C-93F8-0F3C82229774}" destId="{B63D28F3-C455-4948-BD73-44254755EE52}" srcOrd="1" destOrd="0" presId="urn:microsoft.com/office/officeart/2005/8/layout/chart3"/>
    <dgm:cxn modelId="{E7BF2057-FC32-4DAB-BFA1-ED8F9883AC4D}" type="presOf" srcId="{1862DCD3-8D05-43EC-A8F1-FFA5D12BB00F}" destId="{76D62AA2-7645-46D6-92DB-2E8338BA189F}" srcOrd="0" destOrd="0" presId="urn:microsoft.com/office/officeart/2005/8/layout/chart3"/>
    <dgm:cxn modelId="{75300487-24D3-4BF2-8307-FBF68E4A5015}" type="presOf" srcId="{A159F18A-BA77-492A-B7D2-2F410150B868}" destId="{87190E90-C69B-45E6-898F-54C9D8CA6288}" srcOrd="0" destOrd="0" presId="urn:microsoft.com/office/officeart/2005/8/layout/chart3"/>
    <dgm:cxn modelId="{F6658987-F253-4EDF-B4E3-CCAE48123BED}" srcId="{D4E74419-3EA3-4F57-B941-2EF1AEAA2325}" destId="{EC8E8670-C2FB-43A0-B0EC-CB7813B6CF24}" srcOrd="5" destOrd="0" parTransId="{7BE374D8-0503-469F-B892-6102C1964472}" sibTransId="{F194AED9-C6DF-4A2C-9B25-22E7AED60EC6}"/>
    <dgm:cxn modelId="{C706C98F-9CF8-41FE-A484-E656DCCDCA6E}" type="presOf" srcId="{1862DCD3-8D05-43EC-A8F1-FFA5D12BB00F}" destId="{13717684-C95F-4ABF-A5B7-78BB693FD426}" srcOrd="1" destOrd="0" presId="urn:microsoft.com/office/officeart/2005/8/layout/chart3"/>
    <dgm:cxn modelId="{5E3A9895-92F8-4C5A-90A5-7F2F2AA5A81E}" type="presOf" srcId="{EC8E8670-C2FB-43A0-B0EC-CB7813B6CF24}" destId="{CBA6452E-2C04-4C16-835A-936BBB08F833}" srcOrd="0" destOrd="0" presId="urn:microsoft.com/office/officeart/2005/8/layout/chart3"/>
    <dgm:cxn modelId="{5A7F19AE-2C60-4A12-9904-3879BE2F084F}" type="presOf" srcId="{DC9DA6A5-BA84-4E07-9D8C-3C98E2866F81}" destId="{FF7A0489-F28C-4ED7-87A5-9FD079573D93}" srcOrd="1" destOrd="0" presId="urn:microsoft.com/office/officeart/2005/8/layout/chart3"/>
    <dgm:cxn modelId="{09CA15BA-2F5D-40DF-85F3-8B4CE23479B0}" srcId="{D4E74419-3EA3-4F57-B941-2EF1AEAA2325}" destId="{A159F18A-BA77-492A-B7D2-2F410150B868}" srcOrd="3" destOrd="0" parTransId="{A571382B-4415-4A77-A496-B65572C21712}" sibTransId="{2EF7A882-1B88-486C-B6A9-39793AC05A66}"/>
    <dgm:cxn modelId="{375EECD9-2973-4E0E-8C9B-8602E262DBB7}" type="presOf" srcId="{B726D895-6889-407C-93F8-0F3C82229774}" destId="{461603AC-BA7A-445E-834A-9CC76034959D}" srcOrd="0" destOrd="0" presId="urn:microsoft.com/office/officeart/2005/8/layout/chart3"/>
    <dgm:cxn modelId="{B7BD92E9-95D8-4C33-9586-C429B155E0FD}" type="presOf" srcId="{DC9DA6A5-BA84-4E07-9D8C-3C98E2866F81}" destId="{32626A6F-BF5E-4438-94B4-585363468DA5}" srcOrd="0" destOrd="0" presId="urn:microsoft.com/office/officeart/2005/8/layout/chart3"/>
    <dgm:cxn modelId="{AD357BF9-25AF-41A4-9662-F3135B543988}" type="presOf" srcId="{A159F18A-BA77-492A-B7D2-2F410150B868}" destId="{D1BE9211-980C-4176-BB06-E4ABB5025529}" srcOrd="1" destOrd="0" presId="urn:microsoft.com/office/officeart/2005/8/layout/chart3"/>
    <dgm:cxn modelId="{AF1C943B-9BF7-40EC-B437-7E9D8EAB76EE}" type="presParOf" srcId="{2184567C-3ACA-46CD-BF25-C7DEC4B574F5}" destId="{4F604E33-1262-4CAF-901D-1F5EBCC1CFF5}" srcOrd="0" destOrd="0" presId="urn:microsoft.com/office/officeart/2005/8/layout/chart3"/>
    <dgm:cxn modelId="{CDDEBF84-D8F5-42A7-AD50-FCB516F17393}" type="presParOf" srcId="{2184567C-3ACA-46CD-BF25-C7DEC4B574F5}" destId="{5C6B686F-07D2-425B-868C-601098473506}" srcOrd="1" destOrd="0" presId="urn:microsoft.com/office/officeart/2005/8/layout/chart3"/>
    <dgm:cxn modelId="{A85D4BDA-6F8A-4B1B-8661-F49F62B578DB}" type="presParOf" srcId="{2184567C-3ACA-46CD-BF25-C7DEC4B574F5}" destId="{76D62AA2-7645-46D6-92DB-2E8338BA189F}" srcOrd="2" destOrd="0" presId="urn:microsoft.com/office/officeart/2005/8/layout/chart3"/>
    <dgm:cxn modelId="{4EC0DE6E-DD04-4105-966B-0E32E6D7D46E}" type="presParOf" srcId="{2184567C-3ACA-46CD-BF25-C7DEC4B574F5}" destId="{13717684-C95F-4ABF-A5B7-78BB693FD426}" srcOrd="3" destOrd="0" presId="urn:microsoft.com/office/officeart/2005/8/layout/chart3"/>
    <dgm:cxn modelId="{FC40F710-C14E-4791-9D49-3C34BE5CFF1A}" type="presParOf" srcId="{2184567C-3ACA-46CD-BF25-C7DEC4B574F5}" destId="{461603AC-BA7A-445E-834A-9CC76034959D}" srcOrd="4" destOrd="0" presId="urn:microsoft.com/office/officeart/2005/8/layout/chart3"/>
    <dgm:cxn modelId="{A1A3B245-3665-42A7-AC71-0E58D11F1A8C}" type="presParOf" srcId="{2184567C-3ACA-46CD-BF25-C7DEC4B574F5}" destId="{B63D28F3-C455-4948-BD73-44254755EE52}" srcOrd="5" destOrd="0" presId="urn:microsoft.com/office/officeart/2005/8/layout/chart3"/>
    <dgm:cxn modelId="{B616773E-056F-416F-B224-76E4F75EFF02}" type="presParOf" srcId="{2184567C-3ACA-46CD-BF25-C7DEC4B574F5}" destId="{87190E90-C69B-45E6-898F-54C9D8CA6288}" srcOrd="6" destOrd="0" presId="urn:microsoft.com/office/officeart/2005/8/layout/chart3"/>
    <dgm:cxn modelId="{C5F09059-63F0-4953-866C-5FBE35D82B3A}" type="presParOf" srcId="{2184567C-3ACA-46CD-BF25-C7DEC4B574F5}" destId="{D1BE9211-980C-4176-BB06-E4ABB5025529}" srcOrd="7" destOrd="0" presId="urn:microsoft.com/office/officeart/2005/8/layout/chart3"/>
    <dgm:cxn modelId="{BC118A95-844C-4842-8E27-E91ACD9C1B31}" type="presParOf" srcId="{2184567C-3ACA-46CD-BF25-C7DEC4B574F5}" destId="{32626A6F-BF5E-4438-94B4-585363468DA5}" srcOrd="8" destOrd="0" presId="urn:microsoft.com/office/officeart/2005/8/layout/chart3"/>
    <dgm:cxn modelId="{191E23BB-D2A9-4AB2-96A3-7B88328CEBCC}" type="presParOf" srcId="{2184567C-3ACA-46CD-BF25-C7DEC4B574F5}" destId="{FF7A0489-F28C-4ED7-87A5-9FD079573D93}" srcOrd="9" destOrd="0" presId="urn:microsoft.com/office/officeart/2005/8/layout/chart3"/>
    <dgm:cxn modelId="{EC1CCF0F-DD9B-4323-845F-FEB6508510C5}" type="presParOf" srcId="{2184567C-3ACA-46CD-BF25-C7DEC4B574F5}" destId="{CBA6452E-2C04-4C16-835A-936BBB08F833}" srcOrd="10" destOrd="0" presId="urn:microsoft.com/office/officeart/2005/8/layout/chart3"/>
    <dgm:cxn modelId="{82C956A2-00D8-41E2-8FF1-3D103D14A75B}" type="presParOf" srcId="{2184567C-3ACA-46CD-BF25-C7DEC4B574F5}" destId="{B5D4A28A-B000-46DC-82E7-948BFBBB70CE}" srcOrd="11" destOrd="0" presId="urn:microsoft.com/office/officeart/2005/8/layout/char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78FDA8-FD58-4ECF-BA76-CB22E1214107}" type="doc">
      <dgm:prSet loTypeId="urn:microsoft.com/office/officeart/2005/8/layout/radial3" loCatId="cycle" qsTypeId="urn:microsoft.com/office/officeart/2005/8/quickstyle/simple1" qsCatId="simple" csTypeId="urn:microsoft.com/office/officeart/2005/8/colors/colorful5" csCatId="colorful" phldr="1"/>
      <dgm:spPr/>
      <dgm:t>
        <a:bodyPr/>
        <a:lstStyle/>
        <a:p>
          <a:endParaRPr lang="es-ES"/>
        </a:p>
      </dgm:t>
    </dgm:pt>
    <dgm:pt modelId="{CF00CB9D-0DA5-4B99-90F3-B986DED11221}" type="pres">
      <dgm:prSet presAssocID="{DB78FDA8-FD58-4ECF-BA76-CB22E1214107}" presName="composite" presStyleCnt="0">
        <dgm:presLayoutVars>
          <dgm:chMax val="1"/>
          <dgm:dir/>
          <dgm:resizeHandles val="exact"/>
        </dgm:presLayoutVars>
      </dgm:prSet>
      <dgm:spPr/>
    </dgm:pt>
    <dgm:pt modelId="{CA69D37B-F0B5-4E04-B95F-61517427DCD1}" type="pres">
      <dgm:prSet presAssocID="{DB78FDA8-FD58-4ECF-BA76-CB22E1214107}" presName="radial" presStyleCnt="0">
        <dgm:presLayoutVars>
          <dgm:animLvl val="ctr"/>
        </dgm:presLayoutVars>
      </dgm:prSet>
      <dgm:spPr/>
    </dgm:pt>
  </dgm:ptLst>
  <dgm:cxnLst>
    <dgm:cxn modelId="{C6ABA019-D136-40B2-9391-B7E3BCE235DF}" type="presOf" srcId="{DB78FDA8-FD58-4ECF-BA76-CB22E1214107}" destId="{CF00CB9D-0DA5-4B99-90F3-B986DED11221}" srcOrd="0" destOrd="0" presId="urn:microsoft.com/office/officeart/2005/8/layout/radial3"/>
    <dgm:cxn modelId="{909FE6A0-4D5E-4F92-9E80-D19A7E77BD01}" type="presParOf" srcId="{CF00CB9D-0DA5-4B99-90F3-B986DED11221}" destId="{CA69D37B-F0B5-4E04-B95F-61517427DCD1}" srcOrd="0"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C6375F-4E2F-4B81-9457-C72A47A53F6D}"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s-ES"/>
        </a:p>
      </dgm:t>
    </dgm:pt>
    <dgm:pt modelId="{086DAE7B-ED7C-4941-B252-63E7F434D826}">
      <dgm:prSet phldrT="[Texto]" custT="1"/>
      <dgm:spPr/>
      <dgm:t>
        <a:bodyPr/>
        <a:lstStyle/>
        <a:p>
          <a:pPr>
            <a:buFont typeface="Symbol" panose="05050102010706020507" pitchFamily="18" charset="2"/>
            <a:buChar char=""/>
          </a:pPr>
          <a:r>
            <a:rPr lang="en-GB" sz="4100" dirty="0"/>
            <a:t>When did the software sustainability research start?</a:t>
          </a:r>
          <a:endParaRPr lang="es-ES" sz="4100" dirty="0"/>
        </a:p>
      </dgm:t>
    </dgm:pt>
    <dgm:pt modelId="{12F1C879-B93D-4746-B74B-BB4CCBF662BF}" type="parTrans" cxnId="{107947F6-44E7-4A41-AA9F-F9B1F48E04FF}">
      <dgm:prSet/>
      <dgm:spPr/>
      <dgm:t>
        <a:bodyPr/>
        <a:lstStyle/>
        <a:p>
          <a:endParaRPr lang="es-ES"/>
        </a:p>
      </dgm:t>
    </dgm:pt>
    <dgm:pt modelId="{07CD30E4-24A6-443A-A7D9-7DB85A669737}" type="sibTrans" cxnId="{107947F6-44E7-4A41-AA9F-F9B1F48E04FF}">
      <dgm:prSet/>
      <dgm:spPr/>
      <dgm:t>
        <a:bodyPr/>
        <a:lstStyle/>
        <a:p>
          <a:endParaRPr lang="es-ES"/>
        </a:p>
      </dgm:t>
    </dgm:pt>
    <dgm:pt modelId="{EA337CAB-E0CD-4057-8346-F423F7EDBD0D}" type="pres">
      <dgm:prSet presAssocID="{5DC6375F-4E2F-4B81-9457-C72A47A53F6D}" presName="Name0" presStyleCnt="0">
        <dgm:presLayoutVars>
          <dgm:dir/>
          <dgm:resizeHandles val="exact"/>
        </dgm:presLayoutVars>
      </dgm:prSet>
      <dgm:spPr/>
    </dgm:pt>
    <dgm:pt modelId="{5FEBB238-0DF5-4177-9297-A2350945774A}" type="pres">
      <dgm:prSet presAssocID="{086DAE7B-ED7C-4941-B252-63E7F434D826}" presName="composite" presStyleCnt="0"/>
      <dgm:spPr/>
    </dgm:pt>
    <dgm:pt modelId="{432DFAC3-1868-42A9-8DB9-C818AAA7991B}" type="pres">
      <dgm:prSet presAssocID="{086DAE7B-ED7C-4941-B252-63E7F434D826}" presName="rect1" presStyleLbl="trAlignAcc1" presStyleIdx="0" presStyleCnt="1" custLinFactNeighborY="-10024">
        <dgm:presLayoutVars>
          <dgm:bulletEnabled val="1"/>
        </dgm:presLayoutVars>
      </dgm:prSet>
      <dgm:spPr/>
    </dgm:pt>
    <dgm:pt modelId="{28B341EF-47F6-48E1-91BE-D56921D43337}" type="pres">
      <dgm:prSet presAssocID="{086DAE7B-ED7C-4941-B252-63E7F434D826}" presName="rect2" presStyleLbl="fgImgPlace1" presStyleIdx="0" presStyleCnt="1" custLinFactNeighborY="-9546"/>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Lst>
  <dgm:cxnLst>
    <dgm:cxn modelId="{1B9AD241-8AFA-4C02-8863-F131DC812182}" type="presOf" srcId="{086DAE7B-ED7C-4941-B252-63E7F434D826}" destId="{432DFAC3-1868-42A9-8DB9-C818AAA7991B}" srcOrd="0" destOrd="0" presId="urn:microsoft.com/office/officeart/2008/layout/PictureStrips"/>
    <dgm:cxn modelId="{127573B3-A1A9-43C5-BCC4-B7B23D64978A}" type="presOf" srcId="{5DC6375F-4E2F-4B81-9457-C72A47A53F6D}" destId="{EA337CAB-E0CD-4057-8346-F423F7EDBD0D}" srcOrd="0" destOrd="0" presId="urn:microsoft.com/office/officeart/2008/layout/PictureStrips"/>
    <dgm:cxn modelId="{107947F6-44E7-4A41-AA9F-F9B1F48E04FF}" srcId="{5DC6375F-4E2F-4B81-9457-C72A47A53F6D}" destId="{086DAE7B-ED7C-4941-B252-63E7F434D826}" srcOrd="0" destOrd="0" parTransId="{12F1C879-B93D-4746-B74B-BB4CCBF662BF}" sibTransId="{07CD30E4-24A6-443A-A7D9-7DB85A669737}"/>
    <dgm:cxn modelId="{89D63A8F-2014-4A7F-9D84-62A68ADEB99B}" type="presParOf" srcId="{EA337CAB-E0CD-4057-8346-F423F7EDBD0D}" destId="{5FEBB238-0DF5-4177-9297-A2350945774A}" srcOrd="0" destOrd="0" presId="urn:microsoft.com/office/officeart/2008/layout/PictureStrips"/>
    <dgm:cxn modelId="{64F8EE9A-10EE-4C28-9C61-E5CDEB8C6CEA}" type="presParOf" srcId="{5FEBB238-0DF5-4177-9297-A2350945774A}" destId="{432DFAC3-1868-42A9-8DB9-C818AAA7991B}" srcOrd="0" destOrd="0" presId="urn:microsoft.com/office/officeart/2008/layout/PictureStrips"/>
    <dgm:cxn modelId="{E84D90EF-880C-4B63-A5F4-8BB3CFB5A168}" type="presParOf" srcId="{5FEBB238-0DF5-4177-9297-A2350945774A}" destId="{28B341EF-47F6-48E1-91BE-D56921D43337}"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C6375F-4E2F-4B81-9457-C72A47A53F6D}"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s-ES"/>
        </a:p>
      </dgm:t>
    </dgm:pt>
    <dgm:pt modelId="{698BA577-00CE-4803-87BA-2B1288248775}">
      <dgm:prSet phldrT="[Texto]" custT="1"/>
      <dgm:spPr/>
      <dgm:t>
        <a:bodyPr/>
        <a:lstStyle/>
        <a:p>
          <a:r>
            <a:rPr lang="en-GB" sz="4100" dirty="0"/>
            <a:t>What did the results of this research be?</a:t>
          </a:r>
          <a:endParaRPr lang="es-ES" sz="4100" dirty="0"/>
        </a:p>
      </dgm:t>
    </dgm:pt>
    <dgm:pt modelId="{02267B78-7E5F-4A0C-9129-4AFBA534F834}" type="parTrans" cxnId="{01828D1B-0998-468E-A906-E0A5B445D83C}">
      <dgm:prSet/>
      <dgm:spPr/>
      <dgm:t>
        <a:bodyPr/>
        <a:lstStyle/>
        <a:p>
          <a:endParaRPr lang="es-ES"/>
        </a:p>
      </dgm:t>
    </dgm:pt>
    <dgm:pt modelId="{FC936A27-9927-4204-8720-C5E6F4954053}" type="sibTrans" cxnId="{01828D1B-0998-468E-A906-E0A5B445D83C}">
      <dgm:prSet/>
      <dgm:spPr/>
      <dgm:t>
        <a:bodyPr/>
        <a:lstStyle/>
        <a:p>
          <a:endParaRPr lang="es-ES"/>
        </a:p>
      </dgm:t>
    </dgm:pt>
    <dgm:pt modelId="{EA337CAB-E0CD-4057-8346-F423F7EDBD0D}" type="pres">
      <dgm:prSet presAssocID="{5DC6375F-4E2F-4B81-9457-C72A47A53F6D}" presName="Name0" presStyleCnt="0">
        <dgm:presLayoutVars>
          <dgm:dir/>
          <dgm:resizeHandles val="exact"/>
        </dgm:presLayoutVars>
      </dgm:prSet>
      <dgm:spPr/>
    </dgm:pt>
    <dgm:pt modelId="{C5F9C4C1-E476-46A5-A831-02FCBC68084A}" type="pres">
      <dgm:prSet presAssocID="{698BA577-00CE-4803-87BA-2B1288248775}" presName="composite" presStyleCnt="0"/>
      <dgm:spPr/>
    </dgm:pt>
    <dgm:pt modelId="{F9BC7F2B-5EEC-4C0F-B7C7-4E0613C88F6C}" type="pres">
      <dgm:prSet presAssocID="{698BA577-00CE-4803-87BA-2B1288248775}" presName="rect1" presStyleLbl="trAlignAcc1" presStyleIdx="0" presStyleCnt="1" custLinFactNeighborY="-9586">
        <dgm:presLayoutVars>
          <dgm:bulletEnabled val="1"/>
        </dgm:presLayoutVars>
      </dgm:prSet>
      <dgm:spPr/>
    </dgm:pt>
    <dgm:pt modelId="{2714209A-8504-42A9-8E7C-50156F13007B}" type="pres">
      <dgm:prSet presAssocID="{698BA577-00CE-4803-87BA-2B1288248775}" presName="rect2" presStyleLbl="fgImgPlace1" presStyleIdx="0" presStyleCnt="1" custLinFactNeighborY="1842"/>
      <dgm:spPr>
        <a:blipFill>
          <a:blip xmlns:r="http://schemas.openxmlformats.org/officeDocument/2006/relationships" r:embed="rId1">
            <a:extLst>
              <a:ext uri="{28A0092B-C50C-407E-A947-70E740481C1C}">
                <a14:useLocalDpi xmlns:a14="http://schemas.microsoft.com/office/drawing/2010/main" val="0"/>
              </a:ext>
            </a:extLst>
          </a:blip>
          <a:srcRect/>
          <a:stretch>
            <a:fillRect l="-63000" r="-63000"/>
          </a:stretch>
        </a:blipFill>
      </dgm:spPr>
    </dgm:pt>
  </dgm:ptLst>
  <dgm:cxnLst>
    <dgm:cxn modelId="{01828D1B-0998-468E-A906-E0A5B445D83C}" srcId="{5DC6375F-4E2F-4B81-9457-C72A47A53F6D}" destId="{698BA577-00CE-4803-87BA-2B1288248775}" srcOrd="0" destOrd="0" parTransId="{02267B78-7E5F-4A0C-9129-4AFBA534F834}" sibTransId="{FC936A27-9927-4204-8720-C5E6F4954053}"/>
    <dgm:cxn modelId="{127573B3-A1A9-43C5-BCC4-B7B23D64978A}" type="presOf" srcId="{5DC6375F-4E2F-4B81-9457-C72A47A53F6D}" destId="{EA337CAB-E0CD-4057-8346-F423F7EDBD0D}" srcOrd="0" destOrd="0" presId="urn:microsoft.com/office/officeart/2008/layout/PictureStrips"/>
    <dgm:cxn modelId="{D5754DE3-6F32-4F04-8419-F9E4BFB68838}" type="presOf" srcId="{698BA577-00CE-4803-87BA-2B1288248775}" destId="{F9BC7F2B-5EEC-4C0F-B7C7-4E0613C88F6C}" srcOrd="0" destOrd="0" presId="urn:microsoft.com/office/officeart/2008/layout/PictureStrips"/>
    <dgm:cxn modelId="{369C0980-82EC-4D98-BC14-7194BB4A0811}" type="presParOf" srcId="{EA337CAB-E0CD-4057-8346-F423F7EDBD0D}" destId="{C5F9C4C1-E476-46A5-A831-02FCBC68084A}" srcOrd="0" destOrd="0" presId="urn:microsoft.com/office/officeart/2008/layout/PictureStrips"/>
    <dgm:cxn modelId="{545A28CA-9273-4EA7-B252-B7D7802882E9}" type="presParOf" srcId="{C5F9C4C1-E476-46A5-A831-02FCBC68084A}" destId="{F9BC7F2B-5EEC-4C0F-B7C7-4E0613C88F6C}" srcOrd="0" destOrd="0" presId="urn:microsoft.com/office/officeart/2008/layout/PictureStrips"/>
    <dgm:cxn modelId="{9FD4261E-CB59-40F6-BBE8-F464D0DD751B}" type="presParOf" srcId="{C5F9C4C1-E476-46A5-A831-02FCBC68084A}" destId="{2714209A-8504-42A9-8E7C-50156F13007B}"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0A7D15-6F9D-4705-A4B8-5FED7DAE55A7}" type="doc">
      <dgm:prSet loTypeId="urn:microsoft.com/office/officeart/2005/8/layout/gear1" loCatId="cycle" qsTypeId="urn:microsoft.com/office/officeart/2005/8/quickstyle/simple1" qsCatId="simple" csTypeId="urn:microsoft.com/office/officeart/2005/8/colors/colorful2" csCatId="colorful" phldr="1"/>
      <dgm:spPr/>
    </dgm:pt>
    <dgm:pt modelId="{1A351A80-67BE-422B-B6DB-3E5B2B8AAF34}">
      <dgm:prSet phldrT="[Texto]" custT="1"/>
      <dgm:spPr>
        <a:solidFill>
          <a:srgbClr val="FF3399"/>
        </a:solidFill>
      </dgm:spPr>
      <dgm:t>
        <a:bodyPr/>
        <a:lstStyle/>
        <a:p>
          <a:r>
            <a:rPr lang="es-ES" sz="2200" b="1" dirty="0"/>
            <a:t>Sustainable Software</a:t>
          </a:r>
        </a:p>
      </dgm:t>
    </dgm:pt>
    <dgm:pt modelId="{947152B4-A87C-4F8F-A378-70341BE08F3D}" type="parTrans" cxnId="{9224CADD-831F-4F01-ABD5-047E246BE79D}">
      <dgm:prSet/>
      <dgm:spPr/>
      <dgm:t>
        <a:bodyPr/>
        <a:lstStyle/>
        <a:p>
          <a:endParaRPr lang="es-ES"/>
        </a:p>
      </dgm:t>
    </dgm:pt>
    <dgm:pt modelId="{9C442DAE-ECF5-48EE-B25C-A9A606AB7A94}" type="sibTrans" cxnId="{9224CADD-831F-4F01-ABD5-047E246BE79D}">
      <dgm:prSet/>
      <dgm:spPr>
        <a:solidFill>
          <a:srgbClr val="FF99CC"/>
        </a:solidFill>
      </dgm:spPr>
      <dgm:t>
        <a:bodyPr/>
        <a:lstStyle/>
        <a:p>
          <a:endParaRPr lang="es-ES"/>
        </a:p>
      </dgm:t>
    </dgm:pt>
    <dgm:pt modelId="{DDA3B9E1-9C04-4FCC-B14D-92C7F92E04EF}" type="pres">
      <dgm:prSet presAssocID="{640A7D15-6F9D-4705-A4B8-5FED7DAE55A7}" presName="composite" presStyleCnt="0">
        <dgm:presLayoutVars>
          <dgm:chMax val="3"/>
          <dgm:animLvl val="lvl"/>
          <dgm:resizeHandles val="exact"/>
        </dgm:presLayoutVars>
      </dgm:prSet>
      <dgm:spPr/>
    </dgm:pt>
    <dgm:pt modelId="{9BAC4810-4DD8-44FA-AB6A-A016BA633BE6}" type="pres">
      <dgm:prSet presAssocID="{1A351A80-67BE-422B-B6DB-3E5B2B8AAF34}" presName="gear1" presStyleLbl="node1" presStyleIdx="0" presStyleCnt="1" custScaleX="122949" custScaleY="122949">
        <dgm:presLayoutVars>
          <dgm:chMax val="1"/>
          <dgm:bulletEnabled val="1"/>
        </dgm:presLayoutVars>
      </dgm:prSet>
      <dgm:spPr/>
    </dgm:pt>
    <dgm:pt modelId="{18F9D3DB-EC76-409F-A908-6F4180AB91FF}" type="pres">
      <dgm:prSet presAssocID="{1A351A80-67BE-422B-B6DB-3E5B2B8AAF34}" presName="gear1srcNode" presStyleLbl="node1" presStyleIdx="0" presStyleCnt="1"/>
      <dgm:spPr/>
    </dgm:pt>
    <dgm:pt modelId="{DA21CA16-A038-48AA-B7DC-0F3F89A08EC7}" type="pres">
      <dgm:prSet presAssocID="{1A351A80-67BE-422B-B6DB-3E5B2B8AAF34}" presName="gear1dstNode" presStyleLbl="node1" presStyleIdx="0" presStyleCnt="1"/>
      <dgm:spPr/>
    </dgm:pt>
    <dgm:pt modelId="{3598E890-3FB5-44F1-BE33-E4C92B5E178D}" type="pres">
      <dgm:prSet presAssocID="{9C442DAE-ECF5-48EE-B25C-A9A606AB7A94}" presName="connector1" presStyleLbl="sibTrans2D1" presStyleIdx="0" presStyleCnt="1" custScaleX="112887" custScaleY="112887"/>
      <dgm:spPr/>
    </dgm:pt>
  </dgm:ptLst>
  <dgm:cxnLst>
    <dgm:cxn modelId="{10B63900-143A-488A-9DD8-121DACA89148}" type="presOf" srcId="{1A351A80-67BE-422B-B6DB-3E5B2B8AAF34}" destId="{DA21CA16-A038-48AA-B7DC-0F3F89A08EC7}" srcOrd="2" destOrd="0" presId="urn:microsoft.com/office/officeart/2005/8/layout/gear1"/>
    <dgm:cxn modelId="{197B4924-D500-4C53-A476-12F3C409A251}" type="presOf" srcId="{1A351A80-67BE-422B-B6DB-3E5B2B8AAF34}" destId="{9BAC4810-4DD8-44FA-AB6A-A016BA633BE6}" srcOrd="0" destOrd="0" presId="urn:microsoft.com/office/officeart/2005/8/layout/gear1"/>
    <dgm:cxn modelId="{18863B72-714A-43CF-812D-3B3F225777EE}" type="presOf" srcId="{640A7D15-6F9D-4705-A4B8-5FED7DAE55A7}" destId="{DDA3B9E1-9C04-4FCC-B14D-92C7F92E04EF}" srcOrd="0" destOrd="0" presId="urn:microsoft.com/office/officeart/2005/8/layout/gear1"/>
    <dgm:cxn modelId="{BC2DC695-924A-47BE-AE7B-A68CA6D98C6C}" type="presOf" srcId="{1A351A80-67BE-422B-B6DB-3E5B2B8AAF34}" destId="{18F9D3DB-EC76-409F-A908-6F4180AB91FF}" srcOrd="1" destOrd="0" presId="urn:microsoft.com/office/officeart/2005/8/layout/gear1"/>
    <dgm:cxn modelId="{4AF63496-82A8-4143-B04C-CF195061594B}" type="presOf" srcId="{9C442DAE-ECF5-48EE-B25C-A9A606AB7A94}" destId="{3598E890-3FB5-44F1-BE33-E4C92B5E178D}" srcOrd="0" destOrd="0" presId="urn:microsoft.com/office/officeart/2005/8/layout/gear1"/>
    <dgm:cxn modelId="{9224CADD-831F-4F01-ABD5-047E246BE79D}" srcId="{640A7D15-6F9D-4705-A4B8-5FED7DAE55A7}" destId="{1A351A80-67BE-422B-B6DB-3E5B2B8AAF34}" srcOrd="0" destOrd="0" parTransId="{947152B4-A87C-4F8F-A378-70341BE08F3D}" sibTransId="{9C442DAE-ECF5-48EE-B25C-A9A606AB7A94}"/>
    <dgm:cxn modelId="{B657C79A-B3E1-46CE-9C65-32F1D7558E7C}" type="presParOf" srcId="{DDA3B9E1-9C04-4FCC-B14D-92C7F92E04EF}" destId="{9BAC4810-4DD8-44FA-AB6A-A016BA633BE6}" srcOrd="0" destOrd="0" presId="urn:microsoft.com/office/officeart/2005/8/layout/gear1"/>
    <dgm:cxn modelId="{CD236968-7D64-478E-9F86-590255EB6B93}" type="presParOf" srcId="{DDA3B9E1-9C04-4FCC-B14D-92C7F92E04EF}" destId="{18F9D3DB-EC76-409F-A908-6F4180AB91FF}" srcOrd="1" destOrd="0" presId="urn:microsoft.com/office/officeart/2005/8/layout/gear1"/>
    <dgm:cxn modelId="{D437E157-D5A6-4D5E-9F67-E181DB5857A6}" type="presParOf" srcId="{DDA3B9E1-9C04-4FCC-B14D-92C7F92E04EF}" destId="{DA21CA16-A038-48AA-B7DC-0F3F89A08EC7}" srcOrd="2" destOrd="0" presId="urn:microsoft.com/office/officeart/2005/8/layout/gear1"/>
    <dgm:cxn modelId="{9955A3A7-3462-45B9-8A1B-07328C79B58C}" type="presParOf" srcId="{DDA3B9E1-9C04-4FCC-B14D-92C7F92E04EF}" destId="{3598E890-3FB5-44F1-BE33-E4C92B5E178D}" srcOrd="3"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40A7D15-6F9D-4705-A4B8-5FED7DAE55A7}" type="doc">
      <dgm:prSet loTypeId="urn:microsoft.com/office/officeart/2005/8/layout/gear1" loCatId="cycle" qsTypeId="urn:microsoft.com/office/officeart/2005/8/quickstyle/simple1" qsCatId="simple" csTypeId="urn:microsoft.com/office/officeart/2005/8/colors/colorful2" csCatId="colorful" phldr="1"/>
      <dgm:spPr/>
    </dgm:pt>
    <dgm:pt modelId="{1A351A80-67BE-422B-B6DB-3E5B2B8AAF34}">
      <dgm:prSet phldrT="[Texto]" custT="1"/>
      <dgm:spPr>
        <a:solidFill>
          <a:srgbClr val="FF3399"/>
        </a:solidFill>
      </dgm:spPr>
      <dgm:t>
        <a:bodyPr/>
        <a:lstStyle/>
        <a:p>
          <a:r>
            <a:rPr lang="es-ES" sz="2200" b="1" dirty="0"/>
            <a:t>Sustainable Software</a:t>
          </a:r>
        </a:p>
      </dgm:t>
    </dgm:pt>
    <dgm:pt modelId="{947152B4-A87C-4F8F-A378-70341BE08F3D}" type="parTrans" cxnId="{9224CADD-831F-4F01-ABD5-047E246BE79D}">
      <dgm:prSet/>
      <dgm:spPr/>
      <dgm:t>
        <a:bodyPr/>
        <a:lstStyle/>
        <a:p>
          <a:endParaRPr lang="es-ES"/>
        </a:p>
      </dgm:t>
    </dgm:pt>
    <dgm:pt modelId="{9C442DAE-ECF5-48EE-B25C-A9A606AB7A94}" type="sibTrans" cxnId="{9224CADD-831F-4F01-ABD5-047E246BE79D}">
      <dgm:prSet/>
      <dgm:spPr>
        <a:solidFill>
          <a:srgbClr val="FF99CC"/>
        </a:solidFill>
      </dgm:spPr>
      <dgm:t>
        <a:bodyPr/>
        <a:lstStyle/>
        <a:p>
          <a:endParaRPr lang="es-ES"/>
        </a:p>
      </dgm:t>
    </dgm:pt>
    <dgm:pt modelId="{DDA3B9E1-9C04-4FCC-B14D-92C7F92E04EF}" type="pres">
      <dgm:prSet presAssocID="{640A7D15-6F9D-4705-A4B8-5FED7DAE55A7}" presName="composite" presStyleCnt="0">
        <dgm:presLayoutVars>
          <dgm:chMax val="3"/>
          <dgm:animLvl val="lvl"/>
          <dgm:resizeHandles val="exact"/>
        </dgm:presLayoutVars>
      </dgm:prSet>
      <dgm:spPr/>
    </dgm:pt>
    <dgm:pt modelId="{9BAC4810-4DD8-44FA-AB6A-A016BA633BE6}" type="pres">
      <dgm:prSet presAssocID="{1A351A80-67BE-422B-B6DB-3E5B2B8AAF34}" presName="gear1" presStyleLbl="node1" presStyleIdx="0" presStyleCnt="1" custScaleX="122949" custScaleY="122949">
        <dgm:presLayoutVars>
          <dgm:chMax val="1"/>
          <dgm:bulletEnabled val="1"/>
        </dgm:presLayoutVars>
      </dgm:prSet>
      <dgm:spPr/>
    </dgm:pt>
    <dgm:pt modelId="{18F9D3DB-EC76-409F-A908-6F4180AB91FF}" type="pres">
      <dgm:prSet presAssocID="{1A351A80-67BE-422B-B6DB-3E5B2B8AAF34}" presName="gear1srcNode" presStyleLbl="node1" presStyleIdx="0" presStyleCnt="1"/>
      <dgm:spPr/>
    </dgm:pt>
    <dgm:pt modelId="{DA21CA16-A038-48AA-B7DC-0F3F89A08EC7}" type="pres">
      <dgm:prSet presAssocID="{1A351A80-67BE-422B-B6DB-3E5B2B8AAF34}" presName="gear1dstNode" presStyleLbl="node1" presStyleIdx="0" presStyleCnt="1"/>
      <dgm:spPr/>
    </dgm:pt>
    <dgm:pt modelId="{3598E890-3FB5-44F1-BE33-E4C92B5E178D}" type="pres">
      <dgm:prSet presAssocID="{9C442DAE-ECF5-48EE-B25C-A9A606AB7A94}" presName="connector1" presStyleLbl="sibTrans2D1" presStyleIdx="0" presStyleCnt="1" custScaleX="112887" custScaleY="112887"/>
      <dgm:spPr/>
    </dgm:pt>
  </dgm:ptLst>
  <dgm:cxnLst>
    <dgm:cxn modelId="{10B63900-143A-488A-9DD8-121DACA89148}" type="presOf" srcId="{1A351A80-67BE-422B-B6DB-3E5B2B8AAF34}" destId="{DA21CA16-A038-48AA-B7DC-0F3F89A08EC7}" srcOrd="2" destOrd="0" presId="urn:microsoft.com/office/officeart/2005/8/layout/gear1"/>
    <dgm:cxn modelId="{197B4924-D500-4C53-A476-12F3C409A251}" type="presOf" srcId="{1A351A80-67BE-422B-B6DB-3E5B2B8AAF34}" destId="{9BAC4810-4DD8-44FA-AB6A-A016BA633BE6}" srcOrd="0" destOrd="0" presId="urn:microsoft.com/office/officeart/2005/8/layout/gear1"/>
    <dgm:cxn modelId="{18863B72-714A-43CF-812D-3B3F225777EE}" type="presOf" srcId="{640A7D15-6F9D-4705-A4B8-5FED7DAE55A7}" destId="{DDA3B9E1-9C04-4FCC-B14D-92C7F92E04EF}" srcOrd="0" destOrd="0" presId="urn:microsoft.com/office/officeart/2005/8/layout/gear1"/>
    <dgm:cxn modelId="{BC2DC695-924A-47BE-AE7B-A68CA6D98C6C}" type="presOf" srcId="{1A351A80-67BE-422B-B6DB-3E5B2B8AAF34}" destId="{18F9D3DB-EC76-409F-A908-6F4180AB91FF}" srcOrd="1" destOrd="0" presId="urn:microsoft.com/office/officeart/2005/8/layout/gear1"/>
    <dgm:cxn modelId="{4AF63496-82A8-4143-B04C-CF195061594B}" type="presOf" srcId="{9C442DAE-ECF5-48EE-B25C-A9A606AB7A94}" destId="{3598E890-3FB5-44F1-BE33-E4C92B5E178D}" srcOrd="0" destOrd="0" presId="urn:microsoft.com/office/officeart/2005/8/layout/gear1"/>
    <dgm:cxn modelId="{9224CADD-831F-4F01-ABD5-047E246BE79D}" srcId="{640A7D15-6F9D-4705-A4B8-5FED7DAE55A7}" destId="{1A351A80-67BE-422B-B6DB-3E5B2B8AAF34}" srcOrd="0" destOrd="0" parTransId="{947152B4-A87C-4F8F-A378-70341BE08F3D}" sibTransId="{9C442DAE-ECF5-48EE-B25C-A9A606AB7A94}"/>
    <dgm:cxn modelId="{B657C79A-B3E1-46CE-9C65-32F1D7558E7C}" type="presParOf" srcId="{DDA3B9E1-9C04-4FCC-B14D-92C7F92E04EF}" destId="{9BAC4810-4DD8-44FA-AB6A-A016BA633BE6}" srcOrd="0" destOrd="0" presId="urn:microsoft.com/office/officeart/2005/8/layout/gear1"/>
    <dgm:cxn modelId="{CD236968-7D64-478E-9F86-590255EB6B93}" type="presParOf" srcId="{DDA3B9E1-9C04-4FCC-B14D-92C7F92E04EF}" destId="{18F9D3DB-EC76-409F-A908-6F4180AB91FF}" srcOrd="1" destOrd="0" presId="urn:microsoft.com/office/officeart/2005/8/layout/gear1"/>
    <dgm:cxn modelId="{D437E157-D5A6-4D5E-9F67-E181DB5857A6}" type="presParOf" srcId="{DDA3B9E1-9C04-4FCC-B14D-92C7F92E04EF}" destId="{DA21CA16-A038-48AA-B7DC-0F3F89A08EC7}" srcOrd="2" destOrd="0" presId="urn:microsoft.com/office/officeart/2005/8/layout/gear1"/>
    <dgm:cxn modelId="{9955A3A7-3462-45B9-8A1B-07328C79B58C}" type="presParOf" srcId="{DDA3B9E1-9C04-4FCC-B14D-92C7F92E04EF}" destId="{3598E890-3FB5-44F1-BE33-E4C92B5E178D}" srcOrd="3"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45702AA-8B11-46CF-99F5-6F0E538E5C31}" type="doc">
      <dgm:prSet loTypeId="urn:microsoft.com/office/officeart/2005/8/layout/radial6" loCatId="cycle" qsTypeId="urn:microsoft.com/office/officeart/2005/8/quickstyle/simple4" qsCatId="simple" csTypeId="urn:microsoft.com/office/officeart/2005/8/colors/colorful5" csCatId="colorful" phldr="1"/>
      <dgm:spPr/>
      <dgm:t>
        <a:bodyPr/>
        <a:lstStyle/>
        <a:p>
          <a:endParaRPr lang="es-ES"/>
        </a:p>
      </dgm:t>
    </dgm:pt>
    <dgm:pt modelId="{2CF14389-5BEF-4F46-8C5D-989D0496765E}">
      <dgm:prSet phldrT="[Texto]"/>
      <dgm:spPr/>
      <dgm:t>
        <a:bodyPr/>
        <a:lstStyle/>
        <a:p>
          <a:r>
            <a:rPr lang="es-ES" dirty="0">
              <a:solidFill>
                <a:schemeClr val="tx1"/>
              </a:solidFill>
            </a:rPr>
            <a:t>CSR</a:t>
          </a:r>
        </a:p>
      </dgm:t>
    </dgm:pt>
    <dgm:pt modelId="{12349168-1369-46CA-ABC2-B7EE26AE4CAB}" type="parTrans" cxnId="{90FA0C1A-3880-4D23-8855-E9C3CCB15AA1}">
      <dgm:prSet/>
      <dgm:spPr/>
      <dgm:t>
        <a:bodyPr/>
        <a:lstStyle/>
        <a:p>
          <a:endParaRPr lang="es-ES"/>
        </a:p>
      </dgm:t>
    </dgm:pt>
    <dgm:pt modelId="{A2CF32CB-59AE-41FD-8210-0B2482C8F0F8}" type="sibTrans" cxnId="{90FA0C1A-3880-4D23-8855-E9C3CCB15AA1}">
      <dgm:prSet/>
      <dgm:spPr/>
      <dgm:t>
        <a:bodyPr/>
        <a:lstStyle/>
        <a:p>
          <a:endParaRPr lang="es-ES"/>
        </a:p>
      </dgm:t>
    </dgm:pt>
    <dgm:pt modelId="{A6ED4588-EE3C-4B27-AEE5-96E72A3777BE}">
      <dgm:prSet phldrT="[Texto]" custT="1"/>
      <dgm:spPr/>
      <dgm:t>
        <a:bodyPr/>
        <a:lstStyle/>
        <a:p>
          <a:r>
            <a:rPr lang="es-ES" sz="1600" dirty="0" err="1">
              <a:solidFill>
                <a:schemeClr val="tx1"/>
              </a:solidFill>
            </a:rPr>
            <a:t>Voluntariness</a:t>
          </a:r>
          <a:endParaRPr lang="es-ES" sz="1600" dirty="0">
            <a:solidFill>
              <a:schemeClr val="tx1"/>
            </a:solidFill>
          </a:endParaRPr>
        </a:p>
      </dgm:t>
    </dgm:pt>
    <dgm:pt modelId="{EC6AA276-1258-489F-BA99-2D392A4F74BB}" type="parTrans" cxnId="{E8BF1985-DB92-4F58-9517-142F75EF37DF}">
      <dgm:prSet/>
      <dgm:spPr/>
      <dgm:t>
        <a:bodyPr/>
        <a:lstStyle/>
        <a:p>
          <a:endParaRPr lang="es-ES"/>
        </a:p>
      </dgm:t>
    </dgm:pt>
    <dgm:pt modelId="{F2E55275-0AF1-4F00-9DF7-50E2FABE7366}" type="sibTrans" cxnId="{E8BF1985-DB92-4F58-9517-142F75EF37DF}">
      <dgm:prSet/>
      <dgm:spPr/>
      <dgm:t>
        <a:bodyPr/>
        <a:lstStyle/>
        <a:p>
          <a:endParaRPr lang="es-ES"/>
        </a:p>
      </dgm:t>
    </dgm:pt>
    <dgm:pt modelId="{F354DDEE-41CA-4D8E-9676-AC28703E67E9}">
      <dgm:prSet phldrT="[Texto]" custT="1"/>
      <dgm:spPr/>
      <dgm:t>
        <a:bodyPr/>
        <a:lstStyle/>
        <a:p>
          <a:r>
            <a:rPr lang="es-ES" sz="1800" dirty="0" err="1">
              <a:solidFill>
                <a:schemeClr val="tx1"/>
              </a:solidFill>
            </a:rPr>
            <a:t>Environmental</a:t>
          </a:r>
          <a:endParaRPr lang="es-ES" sz="1800" dirty="0">
            <a:solidFill>
              <a:schemeClr val="tx1"/>
            </a:solidFill>
          </a:endParaRPr>
        </a:p>
      </dgm:t>
    </dgm:pt>
    <dgm:pt modelId="{3124AC0D-8638-4788-95E1-CD33DF8E1E13}" type="parTrans" cxnId="{B39615FB-533F-4370-A34E-13E735C33E7D}">
      <dgm:prSet/>
      <dgm:spPr/>
      <dgm:t>
        <a:bodyPr/>
        <a:lstStyle/>
        <a:p>
          <a:endParaRPr lang="es-ES"/>
        </a:p>
      </dgm:t>
    </dgm:pt>
    <dgm:pt modelId="{E899DA81-3204-49ED-ADFD-69DCD73CB61B}" type="sibTrans" cxnId="{B39615FB-533F-4370-A34E-13E735C33E7D}">
      <dgm:prSet/>
      <dgm:spPr/>
      <dgm:t>
        <a:bodyPr/>
        <a:lstStyle/>
        <a:p>
          <a:endParaRPr lang="es-ES"/>
        </a:p>
      </dgm:t>
    </dgm:pt>
    <dgm:pt modelId="{3A8F8950-6AD4-4EC4-93B2-74C0BE44688A}">
      <dgm:prSet phldrT="[Texto]" custT="1"/>
      <dgm:spPr/>
      <dgm:t>
        <a:bodyPr/>
        <a:lstStyle/>
        <a:p>
          <a:r>
            <a:rPr lang="es-ES" sz="1800" dirty="0" err="1">
              <a:solidFill>
                <a:schemeClr val="tx1"/>
              </a:solidFill>
            </a:rPr>
            <a:t>Economic</a:t>
          </a:r>
          <a:endParaRPr lang="es-ES" sz="1800" dirty="0">
            <a:solidFill>
              <a:schemeClr val="tx1"/>
            </a:solidFill>
          </a:endParaRPr>
        </a:p>
      </dgm:t>
    </dgm:pt>
    <dgm:pt modelId="{AA544D67-4CB7-415C-99C9-A9165B0469BE}" type="parTrans" cxnId="{709EFC70-BAD4-4D31-ADEE-C98632456D72}">
      <dgm:prSet/>
      <dgm:spPr/>
      <dgm:t>
        <a:bodyPr/>
        <a:lstStyle/>
        <a:p>
          <a:endParaRPr lang="es-ES"/>
        </a:p>
      </dgm:t>
    </dgm:pt>
    <dgm:pt modelId="{4BCA66A0-5622-49F4-8E0A-1B730C08F442}" type="sibTrans" cxnId="{709EFC70-BAD4-4D31-ADEE-C98632456D72}">
      <dgm:prSet/>
      <dgm:spPr/>
      <dgm:t>
        <a:bodyPr/>
        <a:lstStyle/>
        <a:p>
          <a:endParaRPr lang="es-ES"/>
        </a:p>
      </dgm:t>
    </dgm:pt>
    <dgm:pt modelId="{D7791A5B-B6DE-4030-A145-3845B6559EE2}">
      <dgm:prSet phldrT="[Texto]" custT="1"/>
      <dgm:spPr/>
      <dgm:t>
        <a:bodyPr/>
        <a:lstStyle/>
        <a:p>
          <a:r>
            <a:rPr lang="es-ES" sz="1800" dirty="0">
              <a:solidFill>
                <a:schemeClr val="tx1"/>
              </a:solidFill>
            </a:rPr>
            <a:t>Social</a:t>
          </a:r>
        </a:p>
      </dgm:t>
    </dgm:pt>
    <dgm:pt modelId="{25CCD8E1-A75D-4A9F-AE14-96680625DFA5}" type="parTrans" cxnId="{32B67CAC-DFF8-41D2-AA4D-1272D4442228}">
      <dgm:prSet/>
      <dgm:spPr/>
      <dgm:t>
        <a:bodyPr/>
        <a:lstStyle/>
        <a:p>
          <a:endParaRPr lang="es-ES"/>
        </a:p>
      </dgm:t>
    </dgm:pt>
    <dgm:pt modelId="{D0691EE6-14C1-4F3C-8598-2DD40A14E3A0}" type="sibTrans" cxnId="{32B67CAC-DFF8-41D2-AA4D-1272D4442228}">
      <dgm:prSet/>
      <dgm:spPr/>
      <dgm:t>
        <a:bodyPr/>
        <a:lstStyle/>
        <a:p>
          <a:endParaRPr lang="es-ES"/>
        </a:p>
      </dgm:t>
    </dgm:pt>
    <dgm:pt modelId="{9FADC848-4DBC-47F9-B268-F4BA02587821}">
      <dgm:prSet phldrT="[Texto]" custT="1"/>
      <dgm:spPr/>
      <dgm:t>
        <a:bodyPr/>
        <a:lstStyle/>
        <a:p>
          <a:r>
            <a:rPr lang="es-ES" sz="1800" dirty="0" err="1">
              <a:solidFill>
                <a:schemeClr val="tx1"/>
              </a:solidFill>
            </a:rPr>
            <a:t>Stakeholders</a:t>
          </a:r>
          <a:endParaRPr lang="es-ES" sz="1800" dirty="0">
            <a:solidFill>
              <a:schemeClr val="tx1"/>
            </a:solidFill>
          </a:endParaRPr>
        </a:p>
      </dgm:t>
    </dgm:pt>
    <dgm:pt modelId="{9BDB5FBE-DB66-4F29-992D-95757D614594}" type="parTrans" cxnId="{C8A4F860-1BC4-4D15-A55A-831E6D79EFA2}">
      <dgm:prSet/>
      <dgm:spPr/>
      <dgm:t>
        <a:bodyPr/>
        <a:lstStyle/>
        <a:p>
          <a:endParaRPr lang="es-ES"/>
        </a:p>
      </dgm:t>
    </dgm:pt>
    <dgm:pt modelId="{76AF3EFC-8C26-4481-905E-C3198C4B9D0A}" type="sibTrans" cxnId="{C8A4F860-1BC4-4D15-A55A-831E6D79EFA2}">
      <dgm:prSet/>
      <dgm:spPr/>
      <dgm:t>
        <a:bodyPr/>
        <a:lstStyle/>
        <a:p>
          <a:endParaRPr lang="es-ES"/>
        </a:p>
      </dgm:t>
    </dgm:pt>
    <dgm:pt modelId="{6A837263-F626-45B9-9968-AA4DD6380658}" type="pres">
      <dgm:prSet presAssocID="{E45702AA-8B11-46CF-99F5-6F0E538E5C31}" presName="Name0" presStyleCnt="0">
        <dgm:presLayoutVars>
          <dgm:chMax val="1"/>
          <dgm:dir/>
          <dgm:animLvl val="ctr"/>
          <dgm:resizeHandles val="exact"/>
        </dgm:presLayoutVars>
      </dgm:prSet>
      <dgm:spPr/>
    </dgm:pt>
    <dgm:pt modelId="{2FB1299C-943E-4716-849E-E4C73B13D667}" type="pres">
      <dgm:prSet presAssocID="{2CF14389-5BEF-4F46-8C5D-989D0496765E}" presName="centerShape" presStyleLbl="node0" presStyleIdx="0" presStyleCnt="1" custScaleX="137574" custScaleY="119081" custLinFactNeighborY="-1548"/>
      <dgm:spPr/>
    </dgm:pt>
    <dgm:pt modelId="{82B8C097-B855-4511-BB7F-4945CFDF429A}" type="pres">
      <dgm:prSet presAssocID="{A6ED4588-EE3C-4B27-AEE5-96E72A3777BE}" presName="node" presStyleLbl="node1" presStyleIdx="0" presStyleCnt="5" custScaleX="157241" custScaleY="115422" custRadScaleRad="101898" custRadScaleInc="-1552">
        <dgm:presLayoutVars>
          <dgm:bulletEnabled val="1"/>
        </dgm:presLayoutVars>
      </dgm:prSet>
      <dgm:spPr/>
    </dgm:pt>
    <dgm:pt modelId="{8D629BE7-9032-4A7E-8EEE-90B722906313}" type="pres">
      <dgm:prSet presAssocID="{A6ED4588-EE3C-4B27-AEE5-96E72A3777BE}" presName="dummy" presStyleCnt="0"/>
      <dgm:spPr/>
    </dgm:pt>
    <dgm:pt modelId="{0F8A7588-1797-44C7-9800-D32B8D6C186C}" type="pres">
      <dgm:prSet presAssocID="{F2E55275-0AF1-4F00-9DF7-50E2FABE7366}" presName="sibTrans" presStyleLbl="sibTrans2D1" presStyleIdx="0" presStyleCnt="5" custScaleX="122986" custScaleY="103287"/>
      <dgm:spPr/>
    </dgm:pt>
    <dgm:pt modelId="{CC0261D2-962C-46C3-A419-41A6BDCD9278}" type="pres">
      <dgm:prSet presAssocID="{F354DDEE-41CA-4D8E-9676-AC28703E67E9}" presName="node" presStyleLbl="node1" presStyleIdx="1" presStyleCnt="5" custScaleX="178957" custScaleY="113957" custRadScaleRad="122446" custRadScaleInc="14092">
        <dgm:presLayoutVars>
          <dgm:bulletEnabled val="1"/>
        </dgm:presLayoutVars>
      </dgm:prSet>
      <dgm:spPr/>
    </dgm:pt>
    <dgm:pt modelId="{F2C82D2A-CFD5-47C0-93B2-5EB844DE094A}" type="pres">
      <dgm:prSet presAssocID="{F354DDEE-41CA-4D8E-9676-AC28703E67E9}" presName="dummy" presStyleCnt="0"/>
      <dgm:spPr/>
    </dgm:pt>
    <dgm:pt modelId="{A4F7FE70-6F5D-4389-A9DB-321F6F745879}" type="pres">
      <dgm:prSet presAssocID="{E899DA81-3204-49ED-ADFD-69DCD73CB61B}" presName="sibTrans" presStyleLbl="sibTrans2D1" presStyleIdx="1" presStyleCnt="5" custScaleX="119257" custScaleY="101837"/>
      <dgm:spPr/>
    </dgm:pt>
    <dgm:pt modelId="{441A651B-5C60-4D8F-AC39-2006BBF21B5F}" type="pres">
      <dgm:prSet presAssocID="{D7791A5B-B6DE-4030-A145-3845B6559EE2}" presName="node" presStyleLbl="node1" presStyleIdx="2" presStyleCnt="5" custScaleX="160358">
        <dgm:presLayoutVars>
          <dgm:bulletEnabled val="1"/>
        </dgm:presLayoutVars>
      </dgm:prSet>
      <dgm:spPr/>
    </dgm:pt>
    <dgm:pt modelId="{7F6F74E0-E85A-4E71-885B-AACEFBEBBCED}" type="pres">
      <dgm:prSet presAssocID="{D7791A5B-B6DE-4030-A145-3845B6559EE2}" presName="dummy" presStyleCnt="0"/>
      <dgm:spPr/>
    </dgm:pt>
    <dgm:pt modelId="{6B2877A2-C027-460D-BB66-B50F93CEBECE}" type="pres">
      <dgm:prSet presAssocID="{D0691EE6-14C1-4F3C-8598-2DD40A14E3A0}" presName="sibTrans" presStyleLbl="sibTrans2D1" presStyleIdx="2" presStyleCnt="5"/>
      <dgm:spPr/>
    </dgm:pt>
    <dgm:pt modelId="{C8243731-8016-4C23-98FC-4ABE27FDD583}" type="pres">
      <dgm:prSet presAssocID="{9FADC848-4DBC-47F9-B268-F4BA02587821}" presName="node" presStyleLbl="node1" presStyleIdx="3" presStyleCnt="5" custScaleX="152618">
        <dgm:presLayoutVars>
          <dgm:bulletEnabled val="1"/>
        </dgm:presLayoutVars>
      </dgm:prSet>
      <dgm:spPr/>
    </dgm:pt>
    <dgm:pt modelId="{7966DD32-F012-4274-94CE-31C7962346EF}" type="pres">
      <dgm:prSet presAssocID="{9FADC848-4DBC-47F9-B268-F4BA02587821}" presName="dummy" presStyleCnt="0"/>
      <dgm:spPr/>
    </dgm:pt>
    <dgm:pt modelId="{DABB30CB-B0C2-4D07-8D0F-A14CEF3C7F0D}" type="pres">
      <dgm:prSet presAssocID="{76AF3EFC-8C26-4481-905E-C3198C4B9D0A}" presName="sibTrans" presStyleLbl="sibTrans2D1" presStyleIdx="3" presStyleCnt="5"/>
      <dgm:spPr/>
    </dgm:pt>
    <dgm:pt modelId="{4A291DCA-B4A1-4B69-9850-971DFBD2C86B}" type="pres">
      <dgm:prSet presAssocID="{3A8F8950-6AD4-4EC4-93B2-74C0BE44688A}" presName="node" presStyleLbl="node1" presStyleIdx="4" presStyleCnt="5" custScaleX="134730" custScaleY="123153" custRadScaleRad="115387" custRadScaleInc="-18737">
        <dgm:presLayoutVars>
          <dgm:bulletEnabled val="1"/>
        </dgm:presLayoutVars>
      </dgm:prSet>
      <dgm:spPr/>
    </dgm:pt>
    <dgm:pt modelId="{9FD60E9A-42E3-4D70-853E-9175416E62A4}" type="pres">
      <dgm:prSet presAssocID="{3A8F8950-6AD4-4EC4-93B2-74C0BE44688A}" presName="dummy" presStyleCnt="0"/>
      <dgm:spPr/>
    </dgm:pt>
    <dgm:pt modelId="{06973E1F-E32A-442F-8260-3C055E337280}" type="pres">
      <dgm:prSet presAssocID="{4BCA66A0-5622-49F4-8E0A-1B730C08F442}" presName="sibTrans" presStyleLbl="sibTrans2D1" presStyleIdx="4" presStyleCnt="5" custScaleX="123162" custScaleY="99557"/>
      <dgm:spPr/>
    </dgm:pt>
  </dgm:ptLst>
  <dgm:cxnLst>
    <dgm:cxn modelId="{90FA0C1A-3880-4D23-8855-E9C3CCB15AA1}" srcId="{E45702AA-8B11-46CF-99F5-6F0E538E5C31}" destId="{2CF14389-5BEF-4F46-8C5D-989D0496765E}" srcOrd="0" destOrd="0" parTransId="{12349168-1369-46CA-ABC2-B7EE26AE4CAB}" sibTransId="{A2CF32CB-59AE-41FD-8210-0B2482C8F0F8}"/>
    <dgm:cxn modelId="{59B7BA1A-5A64-4CA9-AA6F-B4B414C58DD5}" type="presOf" srcId="{4BCA66A0-5622-49F4-8E0A-1B730C08F442}" destId="{06973E1F-E32A-442F-8260-3C055E337280}" srcOrd="0" destOrd="0" presId="urn:microsoft.com/office/officeart/2005/8/layout/radial6"/>
    <dgm:cxn modelId="{09717D33-807D-49EC-9F38-D00C50C0F210}" type="presOf" srcId="{A6ED4588-EE3C-4B27-AEE5-96E72A3777BE}" destId="{82B8C097-B855-4511-BB7F-4945CFDF429A}" srcOrd="0" destOrd="0" presId="urn:microsoft.com/office/officeart/2005/8/layout/radial6"/>
    <dgm:cxn modelId="{73BE643A-3F96-4CF1-ABD3-354D2EA96DF0}" type="presOf" srcId="{E45702AA-8B11-46CF-99F5-6F0E538E5C31}" destId="{6A837263-F626-45B9-9968-AA4DD6380658}" srcOrd="0" destOrd="0" presId="urn:microsoft.com/office/officeart/2005/8/layout/radial6"/>
    <dgm:cxn modelId="{C8A4F860-1BC4-4D15-A55A-831E6D79EFA2}" srcId="{2CF14389-5BEF-4F46-8C5D-989D0496765E}" destId="{9FADC848-4DBC-47F9-B268-F4BA02587821}" srcOrd="3" destOrd="0" parTransId="{9BDB5FBE-DB66-4F29-992D-95757D614594}" sibTransId="{76AF3EFC-8C26-4481-905E-C3198C4B9D0A}"/>
    <dgm:cxn modelId="{A6289F63-4017-4178-AF6D-AA6A238F14D3}" type="presOf" srcId="{F354DDEE-41CA-4D8E-9676-AC28703E67E9}" destId="{CC0261D2-962C-46C3-A419-41A6BDCD9278}" srcOrd="0" destOrd="0" presId="urn:microsoft.com/office/officeart/2005/8/layout/radial6"/>
    <dgm:cxn modelId="{6FB7B565-1CC7-443B-AFE4-8BD51B74AEEF}" type="presOf" srcId="{D7791A5B-B6DE-4030-A145-3845B6559EE2}" destId="{441A651B-5C60-4D8F-AC39-2006BBF21B5F}" srcOrd="0" destOrd="0" presId="urn:microsoft.com/office/officeart/2005/8/layout/radial6"/>
    <dgm:cxn modelId="{00726F47-528A-4F82-AF09-0F931DE209BE}" type="presOf" srcId="{3A8F8950-6AD4-4EC4-93B2-74C0BE44688A}" destId="{4A291DCA-B4A1-4B69-9850-971DFBD2C86B}" srcOrd="0" destOrd="0" presId="urn:microsoft.com/office/officeart/2005/8/layout/radial6"/>
    <dgm:cxn modelId="{709EFC70-BAD4-4D31-ADEE-C98632456D72}" srcId="{2CF14389-5BEF-4F46-8C5D-989D0496765E}" destId="{3A8F8950-6AD4-4EC4-93B2-74C0BE44688A}" srcOrd="4" destOrd="0" parTransId="{AA544D67-4CB7-415C-99C9-A9165B0469BE}" sibTransId="{4BCA66A0-5622-49F4-8E0A-1B730C08F442}"/>
    <dgm:cxn modelId="{79EAB778-5B3C-4D64-93D9-CC7EB01C39B7}" type="presOf" srcId="{E899DA81-3204-49ED-ADFD-69DCD73CB61B}" destId="{A4F7FE70-6F5D-4389-A9DB-321F6F745879}" srcOrd="0" destOrd="0" presId="urn:microsoft.com/office/officeart/2005/8/layout/radial6"/>
    <dgm:cxn modelId="{E8BF1985-DB92-4F58-9517-142F75EF37DF}" srcId="{2CF14389-5BEF-4F46-8C5D-989D0496765E}" destId="{A6ED4588-EE3C-4B27-AEE5-96E72A3777BE}" srcOrd="0" destOrd="0" parTransId="{EC6AA276-1258-489F-BA99-2D392A4F74BB}" sibTransId="{F2E55275-0AF1-4F00-9DF7-50E2FABE7366}"/>
    <dgm:cxn modelId="{F1F1FD97-9BEA-4FCD-B38B-E24E059B6EA4}" type="presOf" srcId="{D0691EE6-14C1-4F3C-8598-2DD40A14E3A0}" destId="{6B2877A2-C027-460D-BB66-B50F93CEBECE}" srcOrd="0" destOrd="0" presId="urn:microsoft.com/office/officeart/2005/8/layout/radial6"/>
    <dgm:cxn modelId="{8C6DF3A4-FA59-4BE4-873C-A69D17B981E3}" type="presOf" srcId="{2CF14389-5BEF-4F46-8C5D-989D0496765E}" destId="{2FB1299C-943E-4716-849E-E4C73B13D667}" srcOrd="0" destOrd="0" presId="urn:microsoft.com/office/officeart/2005/8/layout/radial6"/>
    <dgm:cxn modelId="{32B67CAC-DFF8-41D2-AA4D-1272D4442228}" srcId="{2CF14389-5BEF-4F46-8C5D-989D0496765E}" destId="{D7791A5B-B6DE-4030-A145-3845B6559EE2}" srcOrd="2" destOrd="0" parTransId="{25CCD8E1-A75D-4A9F-AE14-96680625DFA5}" sibTransId="{D0691EE6-14C1-4F3C-8598-2DD40A14E3A0}"/>
    <dgm:cxn modelId="{707E82BD-9DA9-4C98-92ED-AD463350FAB8}" type="presOf" srcId="{9FADC848-4DBC-47F9-B268-F4BA02587821}" destId="{C8243731-8016-4C23-98FC-4ABE27FDD583}" srcOrd="0" destOrd="0" presId="urn:microsoft.com/office/officeart/2005/8/layout/radial6"/>
    <dgm:cxn modelId="{C5535AC1-14C4-4AF9-951B-12E64C9AA7DD}" type="presOf" srcId="{76AF3EFC-8C26-4481-905E-C3198C4B9D0A}" destId="{DABB30CB-B0C2-4D07-8D0F-A14CEF3C7F0D}" srcOrd="0" destOrd="0" presId="urn:microsoft.com/office/officeart/2005/8/layout/radial6"/>
    <dgm:cxn modelId="{934C1DD1-AACC-4C54-9077-BA74CB57B8AA}" type="presOf" srcId="{F2E55275-0AF1-4F00-9DF7-50E2FABE7366}" destId="{0F8A7588-1797-44C7-9800-D32B8D6C186C}" srcOrd="0" destOrd="0" presId="urn:microsoft.com/office/officeart/2005/8/layout/radial6"/>
    <dgm:cxn modelId="{B39615FB-533F-4370-A34E-13E735C33E7D}" srcId="{2CF14389-5BEF-4F46-8C5D-989D0496765E}" destId="{F354DDEE-41CA-4D8E-9676-AC28703E67E9}" srcOrd="1" destOrd="0" parTransId="{3124AC0D-8638-4788-95E1-CD33DF8E1E13}" sibTransId="{E899DA81-3204-49ED-ADFD-69DCD73CB61B}"/>
    <dgm:cxn modelId="{CB12EEB6-D48F-493E-878E-0BD9952080E5}" type="presParOf" srcId="{6A837263-F626-45B9-9968-AA4DD6380658}" destId="{2FB1299C-943E-4716-849E-E4C73B13D667}" srcOrd="0" destOrd="0" presId="urn:microsoft.com/office/officeart/2005/8/layout/radial6"/>
    <dgm:cxn modelId="{2C2315CE-CC42-4DF0-BE52-5A8633B3126D}" type="presParOf" srcId="{6A837263-F626-45B9-9968-AA4DD6380658}" destId="{82B8C097-B855-4511-BB7F-4945CFDF429A}" srcOrd="1" destOrd="0" presId="urn:microsoft.com/office/officeart/2005/8/layout/radial6"/>
    <dgm:cxn modelId="{0932CE53-90C9-4576-B967-00DEEDE9CA08}" type="presParOf" srcId="{6A837263-F626-45B9-9968-AA4DD6380658}" destId="{8D629BE7-9032-4A7E-8EEE-90B722906313}" srcOrd="2" destOrd="0" presId="urn:microsoft.com/office/officeart/2005/8/layout/radial6"/>
    <dgm:cxn modelId="{85124218-826A-4435-913B-491134E31224}" type="presParOf" srcId="{6A837263-F626-45B9-9968-AA4DD6380658}" destId="{0F8A7588-1797-44C7-9800-D32B8D6C186C}" srcOrd="3" destOrd="0" presId="urn:microsoft.com/office/officeart/2005/8/layout/radial6"/>
    <dgm:cxn modelId="{42C8A130-8DF1-488D-8DB4-364E51B8588B}" type="presParOf" srcId="{6A837263-F626-45B9-9968-AA4DD6380658}" destId="{CC0261D2-962C-46C3-A419-41A6BDCD9278}" srcOrd="4" destOrd="0" presId="urn:microsoft.com/office/officeart/2005/8/layout/radial6"/>
    <dgm:cxn modelId="{BB7CCFE7-D21D-4EF9-B552-124FFDF0ABA1}" type="presParOf" srcId="{6A837263-F626-45B9-9968-AA4DD6380658}" destId="{F2C82D2A-CFD5-47C0-93B2-5EB844DE094A}" srcOrd="5" destOrd="0" presId="urn:microsoft.com/office/officeart/2005/8/layout/radial6"/>
    <dgm:cxn modelId="{99CC0FDE-22C2-46C7-856A-15F66360BACB}" type="presParOf" srcId="{6A837263-F626-45B9-9968-AA4DD6380658}" destId="{A4F7FE70-6F5D-4389-A9DB-321F6F745879}" srcOrd="6" destOrd="0" presId="urn:microsoft.com/office/officeart/2005/8/layout/radial6"/>
    <dgm:cxn modelId="{44D9AD47-67D0-42FB-AA61-08A498111FA8}" type="presParOf" srcId="{6A837263-F626-45B9-9968-AA4DD6380658}" destId="{441A651B-5C60-4D8F-AC39-2006BBF21B5F}" srcOrd="7" destOrd="0" presId="urn:microsoft.com/office/officeart/2005/8/layout/radial6"/>
    <dgm:cxn modelId="{576D0B43-5915-4027-AE76-D922621925C1}" type="presParOf" srcId="{6A837263-F626-45B9-9968-AA4DD6380658}" destId="{7F6F74E0-E85A-4E71-885B-AACEFBEBBCED}" srcOrd="8" destOrd="0" presId="urn:microsoft.com/office/officeart/2005/8/layout/radial6"/>
    <dgm:cxn modelId="{9B125895-D81E-4503-A185-FE359DC6C334}" type="presParOf" srcId="{6A837263-F626-45B9-9968-AA4DD6380658}" destId="{6B2877A2-C027-460D-BB66-B50F93CEBECE}" srcOrd="9" destOrd="0" presId="urn:microsoft.com/office/officeart/2005/8/layout/radial6"/>
    <dgm:cxn modelId="{2537E773-F60D-4FC5-8894-883DA031E8C8}" type="presParOf" srcId="{6A837263-F626-45B9-9968-AA4DD6380658}" destId="{C8243731-8016-4C23-98FC-4ABE27FDD583}" srcOrd="10" destOrd="0" presId="urn:microsoft.com/office/officeart/2005/8/layout/radial6"/>
    <dgm:cxn modelId="{4EAD527B-9BC8-4420-B217-0B4ABFD9F140}" type="presParOf" srcId="{6A837263-F626-45B9-9968-AA4DD6380658}" destId="{7966DD32-F012-4274-94CE-31C7962346EF}" srcOrd="11" destOrd="0" presId="urn:microsoft.com/office/officeart/2005/8/layout/radial6"/>
    <dgm:cxn modelId="{1AB13D87-F82E-4BF3-99D3-90035E81FEA2}" type="presParOf" srcId="{6A837263-F626-45B9-9968-AA4DD6380658}" destId="{DABB30CB-B0C2-4D07-8D0F-A14CEF3C7F0D}" srcOrd="12" destOrd="0" presId="urn:microsoft.com/office/officeart/2005/8/layout/radial6"/>
    <dgm:cxn modelId="{C607187A-0F94-4E90-8C12-7CFF38AD113B}" type="presParOf" srcId="{6A837263-F626-45B9-9968-AA4DD6380658}" destId="{4A291DCA-B4A1-4B69-9850-971DFBD2C86B}" srcOrd="13" destOrd="0" presId="urn:microsoft.com/office/officeart/2005/8/layout/radial6"/>
    <dgm:cxn modelId="{9DB5F852-E9FC-401C-B875-48E601725321}" type="presParOf" srcId="{6A837263-F626-45B9-9968-AA4DD6380658}" destId="{9FD60E9A-42E3-4D70-853E-9175416E62A4}" srcOrd="14" destOrd="0" presId="urn:microsoft.com/office/officeart/2005/8/layout/radial6"/>
    <dgm:cxn modelId="{36C89D2B-AFB8-4474-8C38-450BCE708008}" type="presParOf" srcId="{6A837263-F626-45B9-9968-AA4DD6380658}" destId="{06973E1F-E32A-442F-8260-3C055E337280}"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E34130A-E81C-4C69-9797-90DACE755C43}" type="doc">
      <dgm:prSet loTypeId="urn:microsoft.com/office/officeart/2005/8/layout/arrow4" loCatId="relationship" qsTypeId="urn:microsoft.com/office/officeart/2005/8/quickstyle/simple1" qsCatId="simple" csTypeId="urn:microsoft.com/office/officeart/2005/8/colors/accent1_2" csCatId="accent1" phldr="1"/>
      <dgm:spPr/>
      <dgm:t>
        <a:bodyPr/>
        <a:lstStyle/>
        <a:p>
          <a:endParaRPr lang="es-ES"/>
        </a:p>
      </dgm:t>
    </dgm:pt>
    <dgm:pt modelId="{E3A2600D-90FF-457E-A116-C200FF164B59}">
      <dgm:prSet phldrT="[Texto]" custT="1"/>
      <dgm:spPr/>
      <dgm:t>
        <a:bodyPr/>
        <a:lstStyle/>
        <a:p>
          <a:pPr algn="ctr"/>
          <a:r>
            <a:rPr lang="en-GB" sz="2200" dirty="0">
              <a:latin typeface="Trebuchet MS" panose="020B0603020202020204" pitchFamily="34" charset="0"/>
            </a:rPr>
            <a:t>increase  </a:t>
          </a:r>
          <a:r>
            <a:rPr lang="en-GB" sz="2200" dirty="0">
              <a:solidFill>
                <a:srgbClr val="0066FF"/>
              </a:solidFill>
              <a:latin typeface="Trebuchet MS" panose="020B0603020202020204" pitchFamily="34" charset="0"/>
            </a:rPr>
            <a:t>profits  </a:t>
          </a:r>
          <a:r>
            <a:rPr lang="en-GB" sz="2200" dirty="0">
              <a:latin typeface="Trebuchet MS" panose="020B0603020202020204" pitchFamily="34" charset="0"/>
            </a:rPr>
            <a:t>increase  </a:t>
          </a:r>
          <a:r>
            <a:rPr lang="en-GB" sz="2200" dirty="0">
              <a:solidFill>
                <a:srgbClr val="0066FF"/>
              </a:solidFill>
              <a:latin typeface="Trebuchet MS" panose="020B0603020202020204" pitchFamily="34" charset="0"/>
            </a:rPr>
            <a:t>profits </a:t>
          </a:r>
          <a:r>
            <a:rPr lang="en-GB" sz="2200" dirty="0">
              <a:latin typeface="Trebuchet MS" panose="020B0603020202020204" pitchFamily="34" charset="0"/>
            </a:rPr>
            <a:t>increase  </a:t>
          </a:r>
          <a:r>
            <a:rPr lang="en-GB" sz="2200" dirty="0">
              <a:solidFill>
                <a:srgbClr val="0066FF"/>
              </a:solidFill>
              <a:latin typeface="Trebuchet MS" panose="020B0603020202020204" pitchFamily="34" charset="0"/>
            </a:rPr>
            <a:t>profits </a:t>
          </a:r>
          <a:r>
            <a:rPr lang="en-GB" sz="2200" dirty="0">
              <a:latin typeface="Trebuchet MS" panose="020B0603020202020204" pitchFamily="34" charset="0"/>
            </a:rPr>
            <a:t>increase  </a:t>
          </a:r>
          <a:r>
            <a:rPr lang="en-GB" sz="2200" dirty="0">
              <a:solidFill>
                <a:srgbClr val="0066FF"/>
              </a:solidFill>
              <a:latin typeface="Trebuchet MS" panose="020B0603020202020204" pitchFamily="34" charset="0"/>
            </a:rPr>
            <a:t>profits</a:t>
          </a:r>
          <a:endParaRPr lang="es-ES" sz="2200" dirty="0"/>
        </a:p>
      </dgm:t>
    </dgm:pt>
    <dgm:pt modelId="{4B0A3A00-FB3D-46FF-A667-28336E01824D}" type="parTrans" cxnId="{5CB71BEF-D272-4895-9323-09B1C79CEA54}">
      <dgm:prSet/>
      <dgm:spPr/>
      <dgm:t>
        <a:bodyPr/>
        <a:lstStyle/>
        <a:p>
          <a:endParaRPr lang="es-ES"/>
        </a:p>
      </dgm:t>
    </dgm:pt>
    <dgm:pt modelId="{3A87E460-90DB-4C0A-B3FB-0BBE8D23B673}" type="sibTrans" cxnId="{5CB71BEF-D272-4895-9323-09B1C79CEA54}">
      <dgm:prSet/>
      <dgm:spPr/>
      <dgm:t>
        <a:bodyPr/>
        <a:lstStyle/>
        <a:p>
          <a:endParaRPr lang="es-ES"/>
        </a:p>
      </dgm:t>
    </dgm:pt>
    <dgm:pt modelId="{53206343-932D-4347-8DF3-E92F38D20967}">
      <dgm:prSet phldrT="[Texto]" custT="1"/>
      <dgm:spPr/>
      <dgm:t>
        <a:bodyPr/>
        <a:lstStyle/>
        <a:p>
          <a:r>
            <a:rPr lang="en-GB" sz="2200" kern="1200" dirty="0">
              <a:solidFill>
                <a:srgbClr val="0066FF"/>
              </a:solidFill>
              <a:latin typeface="Trebuchet MS" panose="020B0603020202020204" pitchFamily="34" charset="0"/>
            </a:rPr>
            <a:t>Consumers</a:t>
          </a:r>
          <a:r>
            <a:rPr lang="en-GB" sz="2200" kern="1200" dirty="0">
              <a:latin typeface="Trebuchet MS" panose="020B0603020202020204" pitchFamily="34" charset="0"/>
            </a:rPr>
            <a:t> want and expect attributes from what they buy - quality, safety,... </a:t>
          </a:r>
        </a:p>
        <a:p>
          <a:r>
            <a:rPr lang="en-GB" sz="2200" kern="1200" dirty="0">
              <a:solidFill>
                <a:srgbClr val="0066FF"/>
              </a:solidFill>
              <a:latin typeface="Trebuchet MS" panose="020B0603020202020204" pitchFamily="34" charset="0"/>
            </a:rPr>
            <a:t>Employees</a:t>
          </a:r>
          <a:r>
            <a:rPr lang="en-GB" sz="2200" kern="1200" dirty="0">
              <a:latin typeface="Trebuchet MS" panose="020B0603020202020204" pitchFamily="34" charset="0"/>
            </a:rPr>
            <a:t> want more than a </a:t>
          </a:r>
          <a:r>
            <a:rPr lang="en-GB" sz="2200" kern="1200" dirty="0" err="1">
              <a:latin typeface="Trebuchet MS" panose="020B0603020202020204" pitchFamily="34" charset="0"/>
            </a:rPr>
            <a:t>paycheck</a:t>
          </a:r>
          <a:r>
            <a:rPr lang="en-GB" sz="2200" kern="1200" dirty="0">
              <a:latin typeface="Trebuchet MS" panose="020B0603020202020204" pitchFamily="34" charset="0"/>
            </a:rPr>
            <a:t>. </a:t>
          </a:r>
        </a:p>
        <a:p>
          <a:r>
            <a:rPr lang="en-GB" sz="2200" kern="1200" dirty="0">
              <a:solidFill>
                <a:srgbClr val="0066FF"/>
              </a:solidFill>
              <a:latin typeface="Trebuchet MS" panose="020B0603020202020204" pitchFamily="34" charset="0"/>
            </a:rPr>
            <a:t>Communities</a:t>
          </a:r>
          <a:r>
            <a:rPr lang="en-GB" sz="2200" kern="1200" dirty="0">
              <a:latin typeface="Trebuchet MS" panose="020B0603020202020204" pitchFamily="34" charset="0"/>
            </a:rPr>
            <a:t> want a good </a:t>
          </a:r>
          <a:r>
            <a:rPr lang="en-GB" sz="2200" kern="1200" dirty="0">
              <a:solidFill>
                <a:schemeClr val="tx1"/>
              </a:solidFill>
              <a:latin typeface="Trebuchet MS" panose="020B0603020202020204" pitchFamily="34" charset="0"/>
              <a:ea typeface="+mn-ea"/>
              <a:cs typeface="+mn-cs"/>
            </a:rPr>
            <a:t>corporate citizen</a:t>
          </a:r>
          <a:r>
            <a:rPr lang="en-GB" sz="2200" kern="1200" dirty="0">
              <a:solidFill>
                <a:schemeClr val="tx1"/>
              </a:solidFill>
              <a:latin typeface="Trebuchet MS" panose="020B0603020202020204" pitchFamily="34" charset="0"/>
            </a:rPr>
            <a:t>, provide </a:t>
          </a:r>
          <a:r>
            <a:rPr lang="en-GB" sz="2200" kern="1200" dirty="0">
              <a:solidFill>
                <a:schemeClr val="tx1"/>
              </a:solidFill>
              <a:latin typeface="Trebuchet MS" panose="020B0603020202020204" pitchFamily="34" charset="0"/>
              <a:ea typeface="+mn-ea"/>
              <a:cs typeface="+mn-cs"/>
            </a:rPr>
            <a:t>employees</a:t>
          </a:r>
          <a:r>
            <a:rPr lang="en-GB" sz="2200" kern="1200" dirty="0">
              <a:solidFill>
                <a:schemeClr val="tx1"/>
              </a:solidFill>
              <a:latin typeface="Trebuchet MS" panose="020B0603020202020204" pitchFamily="34" charset="0"/>
            </a:rPr>
            <a:t> with a living wage, not pollute, to pay its fair share of </a:t>
          </a:r>
          <a:r>
            <a:rPr lang="en-GB" sz="2200" kern="1200" dirty="0">
              <a:solidFill>
                <a:schemeClr val="tx1"/>
              </a:solidFill>
              <a:latin typeface="Trebuchet MS" panose="020B0603020202020204" pitchFamily="34" charset="0"/>
              <a:ea typeface="+mn-ea"/>
              <a:cs typeface="+mn-cs"/>
            </a:rPr>
            <a:t>taxes</a:t>
          </a:r>
          <a:r>
            <a:rPr lang="en-GB" sz="2200" kern="1200" dirty="0">
              <a:solidFill>
                <a:schemeClr val="tx1"/>
              </a:solidFill>
              <a:latin typeface="Trebuchet MS" panose="020B0603020202020204" pitchFamily="34" charset="0"/>
            </a:rPr>
            <a:t>, support the </a:t>
          </a:r>
          <a:r>
            <a:rPr lang="en-GB" sz="2200" kern="1200" dirty="0">
              <a:solidFill>
                <a:schemeClr val="tx1"/>
              </a:solidFill>
              <a:latin typeface="Trebuchet MS" panose="020B0603020202020204" pitchFamily="34" charset="0"/>
              <a:ea typeface="+mn-ea"/>
              <a:cs typeface="+mn-cs"/>
            </a:rPr>
            <a:t>community</a:t>
          </a:r>
          <a:r>
            <a:rPr lang="en-GB" sz="2200" kern="1200" dirty="0">
              <a:solidFill>
                <a:schemeClr val="tx1"/>
              </a:solidFill>
              <a:latin typeface="Trebuchet MS" panose="020B0603020202020204" pitchFamily="34" charset="0"/>
            </a:rPr>
            <a:t>, …</a:t>
          </a:r>
          <a:endParaRPr lang="es-ES" sz="2200" kern="1200" dirty="0">
            <a:solidFill>
              <a:schemeClr val="tx1"/>
            </a:solidFill>
          </a:endParaRPr>
        </a:p>
      </dgm:t>
    </dgm:pt>
    <dgm:pt modelId="{1947FF07-CBD1-44EF-92CD-A4C2F06AC8F3}" type="parTrans" cxnId="{2AA86541-BDAF-43A1-8387-25EC9C482AF8}">
      <dgm:prSet/>
      <dgm:spPr/>
      <dgm:t>
        <a:bodyPr/>
        <a:lstStyle/>
        <a:p>
          <a:endParaRPr lang="es-ES"/>
        </a:p>
      </dgm:t>
    </dgm:pt>
    <dgm:pt modelId="{1597D331-97A3-4B9E-9159-3D298A0D1D08}" type="sibTrans" cxnId="{2AA86541-BDAF-43A1-8387-25EC9C482AF8}">
      <dgm:prSet/>
      <dgm:spPr/>
      <dgm:t>
        <a:bodyPr/>
        <a:lstStyle/>
        <a:p>
          <a:endParaRPr lang="es-ES"/>
        </a:p>
      </dgm:t>
    </dgm:pt>
    <dgm:pt modelId="{CD7A9DDF-2AF6-43D1-8DE7-026B75CA74C5}">
      <dgm:prSet/>
      <dgm:spPr/>
      <dgm:t>
        <a:bodyPr/>
        <a:lstStyle/>
        <a:p>
          <a:endParaRPr lang="es-ES"/>
        </a:p>
      </dgm:t>
    </dgm:pt>
    <dgm:pt modelId="{A969BE54-B92C-497C-BBEF-EE52E34D2601}" type="parTrans" cxnId="{6181EB3F-B2EE-4C7A-A03D-3B919444C317}">
      <dgm:prSet/>
      <dgm:spPr/>
      <dgm:t>
        <a:bodyPr/>
        <a:lstStyle/>
        <a:p>
          <a:endParaRPr lang="es-ES"/>
        </a:p>
      </dgm:t>
    </dgm:pt>
    <dgm:pt modelId="{8288DCBF-D934-40B5-B314-EC97DF5F13C9}" type="sibTrans" cxnId="{6181EB3F-B2EE-4C7A-A03D-3B919444C317}">
      <dgm:prSet/>
      <dgm:spPr/>
      <dgm:t>
        <a:bodyPr/>
        <a:lstStyle/>
        <a:p>
          <a:endParaRPr lang="es-ES"/>
        </a:p>
      </dgm:t>
    </dgm:pt>
    <dgm:pt modelId="{76FE51FD-C42C-402C-82FB-DAF5985638D7}" type="pres">
      <dgm:prSet presAssocID="{5E34130A-E81C-4C69-9797-90DACE755C43}" presName="compositeShape" presStyleCnt="0">
        <dgm:presLayoutVars>
          <dgm:chMax val="2"/>
          <dgm:dir/>
          <dgm:resizeHandles val="exact"/>
        </dgm:presLayoutVars>
      </dgm:prSet>
      <dgm:spPr/>
    </dgm:pt>
    <dgm:pt modelId="{CA179DB9-A935-4A6B-BFAA-438EA3EECC06}" type="pres">
      <dgm:prSet presAssocID="{E3A2600D-90FF-457E-A116-C200FF164B59}" presName="upArrow" presStyleLbl="node1" presStyleIdx="0" presStyleCnt="2" custAng="16200000" custScaleX="77428" custScaleY="100866" custLinFactNeighborX="28606" custLinFactNeighborY="-1958"/>
      <dgm:spPr>
        <a:solidFill>
          <a:schemeClr val="bg1">
            <a:lumMod val="95000"/>
          </a:schemeClr>
        </a:solidFill>
        <a:ln>
          <a:solidFill>
            <a:schemeClr val="tx1"/>
          </a:solidFill>
        </a:ln>
      </dgm:spPr>
    </dgm:pt>
    <dgm:pt modelId="{FE7B8545-3E10-4264-A566-77AFE6F05355}" type="pres">
      <dgm:prSet presAssocID="{E3A2600D-90FF-457E-A116-C200FF164B59}" presName="upArrowText" presStyleLbl="revTx" presStyleIdx="0" presStyleCnt="2" custScaleX="57735" custLinFactNeighborX="-65316" custLinFactNeighborY="89732">
        <dgm:presLayoutVars>
          <dgm:chMax val="0"/>
          <dgm:bulletEnabled val="1"/>
        </dgm:presLayoutVars>
      </dgm:prSet>
      <dgm:spPr/>
    </dgm:pt>
    <dgm:pt modelId="{7E086158-EBB8-422D-BB47-B8F46C302DD0}" type="pres">
      <dgm:prSet presAssocID="{53206343-932D-4347-8DF3-E92F38D20967}" presName="downArrow" presStyleLbl="node1" presStyleIdx="1" presStyleCnt="2" custAng="16200000" custScaleX="78165" custScaleY="100130" custLinFactX="47500" custLinFactY="-10141" custLinFactNeighborX="100000" custLinFactNeighborY="-100000"/>
      <dgm:spPr>
        <a:solidFill>
          <a:schemeClr val="bg1">
            <a:lumMod val="95000"/>
          </a:schemeClr>
        </a:solidFill>
        <a:ln>
          <a:solidFill>
            <a:schemeClr val="tx1"/>
          </a:solidFill>
        </a:ln>
      </dgm:spPr>
    </dgm:pt>
    <dgm:pt modelId="{9644DE7B-CFAB-46A9-8656-F30EE010F791}" type="pres">
      <dgm:prSet presAssocID="{53206343-932D-4347-8DF3-E92F38D20967}" presName="downArrowText" presStyleLbl="revTx" presStyleIdx="1" presStyleCnt="2" custScaleX="91200" custScaleY="142530" custLinFactNeighborX="4252" custLinFactNeighborY="-7531">
        <dgm:presLayoutVars>
          <dgm:chMax val="0"/>
          <dgm:bulletEnabled val="1"/>
        </dgm:presLayoutVars>
      </dgm:prSet>
      <dgm:spPr/>
    </dgm:pt>
  </dgm:ptLst>
  <dgm:cxnLst>
    <dgm:cxn modelId="{9F6BFA1B-6995-4B90-BD71-E3AA8BD8E21C}" type="presOf" srcId="{53206343-932D-4347-8DF3-E92F38D20967}" destId="{9644DE7B-CFAB-46A9-8656-F30EE010F791}" srcOrd="0" destOrd="0" presId="urn:microsoft.com/office/officeart/2005/8/layout/arrow4"/>
    <dgm:cxn modelId="{6181EB3F-B2EE-4C7A-A03D-3B919444C317}" srcId="{5E34130A-E81C-4C69-9797-90DACE755C43}" destId="{CD7A9DDF-2AF6-43D1-8DE7-026B75CA74C5}" srcOrd="2" destOrd="0" parTransId="{A969BE54-B92C-497C-BBEF-EE52E34D2601}" sibTransId="{8288DCBF-D934-40B5-B314-EC97DF5F13C9}"/>
    <dgm:cxn modelId="{2AA86541-BDAF-43A1-8387-25EC9C482AF8}" srcId="{5E34130A-E81C-4C69-9797-90DACE755C43}" destId="{53206343-932D-4347-8DF3-E92F38D20967}" srcOrd="1" destOrd="0" parTransId="{1947FF07-CBD1-44EF-92CD-A4C2F06AC8F3}" sibTransId="{1597D331-97A3-4B9E-9159-3D298A0D1D08}"/>
    <dgm:cxn modelId="{96CD777C-5CEA-4AA8-AD39-A1E6287FE404}" type="presOf" srcId="{E3A2600D-90FF-457E-A116-C200FF164B59}" destId="{FE7B8545-3E10-4264-A566-77AFE6F05355}" srcOrd="0" destOrd="0" presId="urn:microsoft.com/office/officeart/2005/8/layout/arrow4"/>
    <dgm:cxn modelId="{0EED17EA-2AD4-4669-A6BB-61AD3B3E7025}" type="presOf" srcId="{5E34130A-E81C-4C69-9797-90DACE755C43}" destId="{76FE51FD-C42C-402C-82FB-DAF5985638D7}" srcOrd="0" destOrd="0" presId="urn:microsoft.com/office/officeart/2005/8/layout/arrow4"/>
    <dgm:cxn modelId="{5CB71BEF-D272-4895-9323-09B1C79CEA54}" srcId="{5E34130A-E81C-4C69-9797-90DACE755C43}" destId="{E3A2600D-90FF-457E-A116-C200FF164B59}" srcOrd="0" destOrd="0" parTransId="{4B0A3A00-FB3D-46FF-A667-28336E01824D}" sibTransId="{3A87E460-90DB-4C0A-B3FB-0BBE8D23B673}"/>
    <dgm:cxn modelId="{D23D6F8A-C565-4E87-8091-27B7B7F0462E}" type="presParOf" srcId="{76FE51FD-C42C-402C-82FB-DAF5985638D7}" destId="{CA179DB9-A935-4A6B-BFAA-438EA3EECC06}" srcOrd="0" destOrd="0" presId="urn:microsoft.com/office/officeart/2005/8/layout/arrow4"/>
    <dgm:cxn modelId="{AA7C18DC-6977-42DE-ADAC-59966B33D6B8}" type="presParOf" srcId="{76FE51FD-C42C-402C-82FB-DAF5985638D7}" destId="{FE7B8545-3E10-4264-A566-77AFE6F05355}" srcOrd="1" destOrd="0" presId="urn:microsoft.com/office/officeart/2005/8/layout/arrow4"/>
    <dgm:cxn modelId="{5ECEDB5D-CE98-4BB0-9200-8ABFC0D64BE2}" type="presParOf" srcId="{76FE51FD-C42C-402C-82FB-DAF5985638D7}" destId="{7E086158-EBB8-422D-BB47-B8F46C302DD0}" srcOrd="2" destOrd="0" presId="urn:microsoft.com/office/officeart/2005/8/layout/arrow4"/>
    <dgm:cxn modelId="{F299C9BB-E21D-4A45-B84B-E74471BCEB97}" type="presParOf" srcId="{76FE51FD-C42C-402C-82FB-DAF5985638D7}" destId="{9644DE7B-CFAB-46A9-8656-F30EE010F791}"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1C2F336-1384-439B-890B-2862B9968C7A}"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s-ES"/>
        </a:p>
      </dgm:t>
    </dgm:pt>
    <dgm:pt modelId="{D68BF31D-60D2-42F3-89B0-7BD2D8EE7846}">
      <dgm:prSet phldrT="[Texto]" custT="1"/>
      <dgm:spPr/>
      <dgm:t>
        <a:bodyPr/>
        <a:lstStyle/>
        <a:p>
          <a:r>
            <a:rPr lang="es-ES" sz="2400" b="1" dirty="0" err="1">
              <a:solidFill>
                <a:srgbClr val="00B050"/>
              </a:solidFill>
            </a:rPr>
            <a:t>Corporate</a:t>
          </a:r>
          <a:r>
            <a:rPr lang="es-ES" sz="2400" b="1" dirty="0">
              <a:solidFill>
                <a:srgbClr val="00B050"/>
              </a:solidFill>
            </a:rPr>
            <a:t> Social </a:t>
          </a:r>
          <a:r>
            <a:rPr lang="es-ES" sz="2400" b="1" dirty="0" err="1">
              <a:solidFill>
                <a:srgbClr val="00B050"/>
              </a:solidFill>
            </a:rPr>
            <a:t>Responsibility</a:t>
          </a:r>
          <a:endParaRPr lang="es-ES" sz="2400" b="1" dirty="0">
            <a:solidFill>
              <a:srgbClr val="00B050"/>
            </a:solidFill>
          </a:endParaRPr>
        </a:p>
      </dgm:t>
    </dgm:pt>
    <dgm:pt modelId="{BD365B01-BA83-46B7-968C-FAB299500AA3}" type="parTrans" cxnId="{F78454F2-3675-449D-86C1-FDDEA1A81DDC}">
      <dgm:prSet/>
      <dgm:spPr/>
      <dgm:t>
        <a:bodyPr/>
        <a:lstStyle/>
        <a:p>
          <a:endParaRPr lang="es-ES"/>
        </a:p>
      </dgm:t>
    </dgm:pt>
    <dgm:pt modelId="{E3DE3755-0888-4031-9E11-383B4660E9F7}" type="sibTrans" cxnId="{F78454F2-3675-449D-86C1-FDDEA1A81DDC}">
      <dgm:prSet/>
      <dgm:spPr/>
      <dgm:t>
        <a:bodyPr/>
        <a:lstStyle/>
        <a:p>
          <a:endParaRPr lang="es-ES"/>
        </a:p>
      </dgm:t>
    </dgm:pt>
    <dgm:pt modelId="{FD6B424C-7FA8-42E5-AB76-D506D273D007}">
      <dgm:prSet phldrT="[Texto]" custT="1"/>
      <dgm:spPr/>
      <dgm:t>
        <a:bodyPr/>
        <a:lstStyle/>
        <a:p>
          <a:r>
            <a:rPr lang="es-ES" sz="2400" b="1" dirty="0">
              <a:solidFill>
                <a:srgbClr val="00B050"/>
              </a:solidFill>
            </a:rPr>
            <a:t>Software </a:t>
          </a:r>
          <a:r>
            <a:rPr lang="es-ES" sz="2400" b="1" dirty="0" err="1">
              <a:solidFill>
                <a:srgbClr val="00B050"/>
              </a:solidFill>
            </a:rPr>
            <a:t>Sustainability</a:t>
          </a:r>
          <a:r>
            <a:rPr lang="es-ES" sz="2400" b="1" dirty="0">
              <a:solidFill>
                <a:srgbClr val="00B050"/>
              </a:solidFill>
            </a:rPr>
            <a:t>  </a:t>
          </a:r>
          <a:r>
            <a:rPr lang="es-ES" sz="2400" b="1" dirty="0" err="1">
              <a:solidFill>
                <a:srgbClr val="00B050"/>
              </a:solidFill>
            </a:rPr>
            <a:t>dimensions</a:t>
          </a:r>
          <a:endParaRPr lang="es-ES" sz="2400" b="1" dirty="0">
            <a:solidFill>
              <a:srgbClr val="00B050"/>
            </a:solidFill>
          </a:endParaRPr>
        </a:p>
      </dgm:t>
    </dgm:pt>
    <dgm:pt modelId="{68425934-E528-441A-9507-4CE784DADD3D}" type="parTrans" cxnId="{50F919AC-74AF-470A-A28F-59BC2D7E91DD}">
      <dgm:prSet/>
      <dgm:spPr/>
      <dgm:t>
        <a:bodyPr/>
        <a:lstStyle/>
        <a:p>
          <a:endParaRPr lang="es-ES"/>
        </a:p>
      </dgm:t>
    </dgm:pt>
    <dgm:pt modelId="{2F799A9A-718D-4583-BE70-CEDC19C6BB72}" type="sibTrans" cxnId="{50F919AC-74AF-470A-A28F-59BC2D7E91DD}">
      <dgm:prSet/>
      <dgm:spPr/>
      <dgm:t>
        <a:bodyPr/>
        <a:lstStyle/>
        <a:p>
          <a:endParaRPr lang="es-ES"/>
        </a:p>
      </dgm:t>
    </dgm:pt>
    <dgm:pt modelId="{7EDBDA1A-40BA-45FB-976D-B01F0FAB2BBB}" type="pres">
      <dgm:prSet presAssocID="{B1C2F336-1384-439B-890B-2862B9968C7A}" presName="compositeShape" presStyleCnt="0">
        <dgm:presLayoutVars>
          <dgm:chMax val="2"/>
          <dgm:dir/>
          <dgm:resizeHandles val="exact"/>
        </dgm:presLayoutVars>
      </dgm:prSet>
      <dgm:spPr/>
    </dgm:pt>
    <dgm:pt modelId="{3E110C51-FABB-431E-A18B-16B445B1F7C8}" type="pres">
      <dgm:prSet presAssocID="{B1C2F336-1384-439B-890B-2862B9968C7A}" presName="divider" presStyleLbl="fgShp" presStyleIdx="0" presStyleCnt="1"/>
      <dgm:spPr>
        <a:solidFill>
          <a:srgbClr val="FFCCFF"/>
        </a:solidFill>
      </dgm:spPr>
    </dgm:pt>
    <dgm:pt modelId="{3860DBAB-42CD-41D9-ABF7-6997BFA85DCB}" type="pres">
      <dgm:prSet presAssocID="{D68BF31D-60D2-42F3-89B0-7BD2D8EE7846}" presName="downArrow" presStyleLbl="node1" presStyleIdx="0" presStyleCnt="2"/>
      <dgm:spPr>
        <a:solidFill>
          <a:srgbClr val="FF3399"/>
        </a:solidFill>
      </dgm:spPr>
    </dgm:pt>
    <dgm:pt modelId="{970C29AC-FD91-4053-8A68-0B2F19142E97}" type="pres">
      <dgm:prSet presAssocID="{D68BF31D-60D2-42F3-89B0-7BD2D8EE7846}" presName="downArrowText" presStyleLbl="revTx" presStyleIdx="0" presStyleCnt="2" custScaleX="122453">
        <dgm:presLayoutVars>
          <dgm:bulletEnabled val="1"/>
        </dgm:presLayoutVars>
      </dgm:prSet>
      <dgm:spPr/>
    </dgm:pt>
    <dgm:pt modelId="{7EE527CD-1581-4457-92EA-65394048BBA6}" type="pres">
      <dgm:prSet presAssocID="{FD6B424C-7FA8-42E5-AB76-D506D273D007}" presName="upArrow" presStyleLbl="node1" presStyleIdx="1" presStyleCnt="2"/>
      <dgm:spPr>
        <a:solidFill>
          <a:srgbClr val="FF3399"/>
        </a:solidFill>
      </dgm:spPr>
    </dgm:pt>
    <dgm:pt modelId="{70B9411C-FAA1-4D14-B11F-8F6B8EA64F76}" type="pres">
      <dgm:prSet presAssocID="{FD6B424C-7FA8-42E5-AB76-D506D273D007}" presName="upArrowText" presStyleLbl="revTx" presStyleIdx="1" presStyleCnt="2" custScaleX="116324">
        <dgm:presLayoutVars>
          <dgm:bulletEnabled val="1"/>
        </dgm:presLayoutVars>
      </dgm:prSet>
      <dgm:spPr/>
    </dgm:pt>
  </dgm:ptLst>
  <dgm:cxnLst>
    <dgm:cxn modelId="{EFB8BB48-88C7-4419-8184-BF91317E1523}" type="presOf" srcId="{D68BF31D-60D2-42F3-89B0-7BD2D8EE7846}" destId="{970C29AC-FD91-4053-8A68-0B2F19142E97}" srcOrd="0" destOrd="0" presId="urn:microsoft.com/office/officeart/2005/8/layout/arrow3"/>
    <dgm:cxn modelId="{17DF3F56-59F4-45F5-ACF7-C36718E926E7}" type="presOf" srcId="{FD6B424C-7FA8-42E5-AB76-D506D273D007}" destId="{70B9411C-FAA1-4D14-B11F-8F6B8EA64F76}" srcOrd="0" destOrd="0" presId="urn:microsoft.com/office/officeart/2005/8/layout/arrow3"/>
    <dgm:cxn modelId="{50F919AC-74AF-470A-A28F-59BC2D7E91DD}" srcId="{B1C2F336-1384-439B-890B-2862B9968C7A}" destId="{FD6B424C-7FA8-42E5-AB76-D506D273D007}" srcOrd="1" destOrd="0" parTransId="{68425934-E528-441A-9507-4CE784DADD3D}" sibTransId="{2F799A9A-718D-4583-BE70-CEDC19C6BB72}"/>
    <dgm:cxn modelId="{3E1974C0-68AA-4B24-A60A-B02D430C22DC}" type="presOf" srcId="{B1C2F336-1384-439B-890B-2862B9968C7A}" destId="{7EDBDA1A-40BA-45FB-976D-B01F0FAB2BBB}" srcOrd="0" destOrd="0" presId="urn:microsoft.com/office/officeart/2005/8/layout/arrow3"/>
    <dgm:cxn modelId="{F78454F2-3675-449D-86C1-FDDEA1A81DDC}" srcId="{B1C2F336-1384-439B-890B-2862B9968C7A}" destId="{D68BF31D-60D2-42F3-89B0-7BD2D8EE7846}" srcOrd="0" destOrd="0" parTransId="{BD365B01-BA83-46B7-968C-FAB299500AA3}" sibTransId="{E3DE3755-0888-4031-9E11-383B4660E9F7}"/>
    <dgm:cxn modelId="{FB068C5B-740F-4510-B787-61CD2798290A}" type="presParOf" srcId="{7EDBDA1A-40BA-45FB-976D-B01F0FAB2BBB}" destId="{3E110C51-FABB-431E-A18B-16B445B1F7C8}" srcOrd="0" destOrd="0" presId="urn:microsoft.com/office/officeart/2005/8/layout/arrow3"/>
    <dgm:cxn modelId="{CFF0CF1E-6DB3-4395-A173-DA43FC800835}" type="presParOf" srcId="{7EDBDA1A-40BA-45FB-976D-B01F0FAB2BBB}" destId="{3860DBAB-42CD-41D9-ABF7-6997BFA85DCB}" srcOrd="1" destOrd="0" presId="urn:microsoft.com/office/officeart/2005/8/layout/arrow3"/>
    <dgm:cxn modelId="{D67524FD-B0E2-44EE-9782-6110BBA618DA}" type="presParOf" srcId="{7EDBDA1A-40BA-45FB-976D-B01F0FAB2BBB}" destId="{970C29AC-FD91-4053-8A68-0B2F19142E97}" srcOrd="2" destOrd="0" presId="urn:microsoft.com/office/officeart/2005/8/layout/arrow3"/>
    <dgm:cxn modelId="{FE83B226-99F1-4A2F-8657-E458F9386A0C}" type="presParOf" srcId="{7EDBDA1A-40BA-45FB-976D-B01F0FAB2BBB}" destId="{7EE527CD-1581-4457-92EA-65394048BBA6}" srcOrd="3" destOrd="0" presId="urn:microsoft.com/office/officeart/2005/8/layout/arrow3"/>
    <dgm:cxn modelId="{326A707B-7201-4E2F-BB91-966C294AAC18}" type="presParOf" srcId="{7EDBDA1A-40BA-45FB-976D-B01F0FAB2BBB}" destId="{70B9411C-FAA1-4D14-B11F-8F6B8EA64F76}"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BDBDD6-70D1-4B73-8C37-7E12F083EF3C}">
      <dsp:nvSpPr>
        <dsp:cNvPr id="0" name=""/>
        <dsp:cNvSpPr/>
      </dsp:nvSpPr>
      <dsp:spPr>
        <a:xfrm>
          <a:off x="2016110" y="404724"/>
          <a:ext cx="4536623" cy="4419958"/>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Sustainable development is the ability to meet the needs of the present without compromising the ability of future generations to satisfy their own needs</a:t>
          </a:r>
          <a:endParaRPr lang="es-ES" sz="2600" kern="1200" dirty="0"/>
        </a:p>
      </dsp:txBody>
      <dsp:txXfrm>
        <a:off x="2680483" y="1052012"/>
        <a:ext cx="3207877" cy="31253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04E33-1262-4CAF-901D-1F5EBCC1CFF5}">
      <dsp:nvSpPr>
        <dsp:cNvPr id="0" name=""/>
        <dsp:cNvSpPr/>
      </dsp:nvSpPr>
      <dsp:spPr>
        <a:xfrm>
          <a:off x="701540" y="241152"/>
          <a:ext cx="1904126" cy="1964244"/>
        </a:xfrm>
        <a:prstGeom prst="pie">
          <a:avLst>
            <a:gd name="adj1" fmla="val 16200000"/>
            <a:gd name="adj2" fmla="val 19800000"/>
          </a:avLst>
        </a:prstGeom>
        <a:solidFill>
          <a:srgbClr val="0033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b="1" kern="1200" dirty="0">
              <a:solidFill>
                <a:schemeClr val="bg1"/>
              </a:solidFill>
            </a:rPr>
            <a:t>Human</a:t>
          </a:r>
          <a:endParaRPr lang="es-ES" sz="1000" kern="1200" dirty="0">
            <a:solidFill>
              <a:schemeClr val="bg1"/>
            </a:solidFill>
          </a:endParaRPr>
        </a:p>
      </dsp:txBody>
      <dsp:txXfrm>
        <a:off x="1674005" y="451607"/>
        <a:ext cx="555370" cy="420909"/>
      </dsp:txXfrm>
    </dsp:sp>
    <dsp:sp modelId="{76D62AA2-7645-46D6-92DB-2E8338BA189F}">
      <dsp:nvSpPr>
        <dsp:cNvPr id="0" name=""/>
        <dsp:cNvSpPr/>
      </dsp:nvSpPr>
      <dsp:spPr>
        <a:xfrm>
          <a:off x="717530" y="245900"/>
          <a:ext cx="1900648" cy="1900648"/>
        </a:xfrm>
        <a:prstGeom prst="pie">
          <a:avLst>
            <a:gd name="adj1" fmla="val 19800000"/>
            <a:gd name="adj2" fmla="val 180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b="1" kern="1200" dirty="0" err="1">
              <a:solidFill>
                <a:schemeClr val="bg1"/>
              </a:solidFill>
            </a:rPr>
            <a:t>Economic</a:t>
          </a:r>
          <a:endParaRPr lang="es-ES" sz="1000" kern="1200" dirty="0">
            <a:solidFill>
              <a:schemeClr val="bg1"/>
            </a:solidFill>
          </a:endParaRPr>
        </a:p>
      </dsp:txBody>
      <dsp:txXfrm>
        <a:off x="2018569" y="1003896"/>
        <a:ext cx="574719" cy="384655"/>
      </dsp:txXfrm>
    </dsp:sp>
    <dsp:sp modelId="{461603AC-BA7A-445E-834A-9CC76034959D}">
      <dsp:nvSpPr>
        <dsp:cNvPr id="0" name=""/>
        <dsp:cNvSpPr/>
      </dsp:nvSpPr>
      <dsp:spPr>
        <a:xfrm>
          <a:off x="717530" y="245900"/>
          <a:ext cx="1900648" cy="1900648"/>
        </a:xfrm>
        <a:prstGeom prst="pie">
          <a:avLst>
            <a:gd name="adj1" fmla="val 1800000"/>
            <a:gd name="adj2" fmla="val 540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b="1" kern="1200" dirty="0" err="1">
              <a:solidFill>
                <a:schemeClr val="bg1"/>
              </a:solidFill>
            </a:rPr>
            <a:t>Other</a:t>
          </a:r>
          <a:r>
            <a:rPr lang="es-ES" sz="1000" b="1" kern="1200" dirty="0">
              <a:solidFill>
                <a:schemeClr val="bg1"/>
              </a:solidFill>
            </a:rPr>
            <a:t> </a:t>
          </a:r>
          <a:r>
            <a:rPr lang="es-ES" sz="1000" b="1" kern="1200" dirty="0" err="1">
              <a:solidFill>
                <a:schemeClr val="bg1"/>
              </a:solidFill>
            </a:rPr>
            <a:t>actions</a:t>
          </a:r>
          <a:endParaRPr lang="es-ES" sz="1000" kern="1200" dirty="0">
            <a:solidFill>
              <a:schemeClr val="bg1"/>
            </a:solidFill>
          </a:endParaRPr>
        </a:p>
      </dsp:txBody>
      <dsp:txXfrm>
        <a:off x="1688219" y="1535625"/>
        <a:ext cx="554355" cy="407281"/>
      </dsp:txXfrm>
    </dsp:sp>
    <dsp:sp modelId="{87190E90-C69B-45E6-898F-54C9D8CA6288}">
      <dsp:nvSpPr>
        <dsp:cNvPr id="0" name=""/>
        <dsp:cNvSpPr/>
      </dsp:nvSpPr>
      <dsp:spPr>
        <a:xfrm>
          <a:off x="712455" y="239551"/>
          <a:ext cx="1900648" cy="1900648"/>
        </a:xfrm>
        <a:prstGeom prst="pie">
          <a:avLst>
            <a:gd name="adj1" fmla="val 5400000"/>
            <a:gd name="adj2" fmla="val 900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b="1" kern="1200" dirty="0">
              <a:solidFill>
                <a:schemeClr val="bg1"/>
              </a:solidFill>
            </a:rPr>
            <a:t> Green IN </a:t>
          </a:r>
          <a:r>
            <a:rPr lang="es-ES" sz="1000" b="1" kern="1200" dirty="0" err="1">
              <a:solidFill>
                <a:schemeClr val="bg1"/>
              </a:solidFill>
            </a:rPr>
            <a:t>Sw</a:t>
          </a:r>
          <a:endParaRPr lang="es-ES" sz="1000" kern="1200" dirty="0">
            <a:solidFill>
              <a:schemeClr val="bg1"/>
            </a:solidFill>
          </a:endParaRPr>
        </a:p>
      </dsp:txBody>
      <dsp:txXfrm>
        <a:off x="1088060" y="1529277"/>
        <a:ext cx="554355" cy="407281"/>
      </dsp:txXfrm>
    </dsp:sp>
    <dsp:sp modelId="{32626A6F-BF5E-4438-94B4-585363468DA5}">
      <dsp:nvSpPr>
        <dsp:cNvPr id="0" name=""/>
        <dsp:cNvSpPr/>
      </dsp:nvSpPr>
      <dsp:spPr>
        <a:xfrm>
          <a:off x="725057" y="256125"/>
          <a:ext cx="1900648" cy="1900648"/>
        </a:xfrm>
        <a:prstGeom prst="pie">
          <a:avLst>
            <a:gd name="adj1" fmla="val 9000000"/>
            <a:gd name="adj2" fmla="val 12600000"/>
          </a:avLst>
        </a:prstGeom>
        <a:solidFill>
          <a:srgbClr val="FFCC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b="1" kern="1200" dirty="0">
              <a:solidFill>
                <a:schemeClr val="bg1"/>
              </a:solidFill>
            </a:rPr>
            <a:t>Green BY </a:t>
          </a:r>
          <a:r>
            <a:rPr lang="es-ES" sz="1000" b="1" kern="1200" dirty="0" err="1">
              <a:solidFill>
                <a:schemeClr val="bg1"/>
              </a:solidFill>
            </a:rPr>
            <a:t>Sw</a:t>
          </a:r>
          <a:endParaRPr lang="es-ES" sz="1000" kern="1200" dirty="0">
            <a:solidFill>
              <a:schemeClr val="bg1"/>
            </a:solidFill>
          </a:endParaRPr>
        </a:p>
      </dsp:txBody>
      <dsp:txXfrm>
        <a:off x="754472" y="1014122"/>
        <a:ext cx="574719" cy="384655"/>
      </dsp:txXfrm>
    </dsp:sp>
    <dsp:sp modelId="{CBA6452E-2C04-4C16-835A-936BBB08F833}">
      <dsp:nvSpPr>
        <dsp:cNvPr id="0" name=""/>
        <dsp:cNvSpPr/>
      </dsp:nvSpPr>
      <dsp:spPr>
        <a:xfrm>
          <a:off x="717530" y="245900"/>
          <a:ext cx="1900648" cy="1900648"/>
        </a:xfrm>
        <a:prstGeom prst="pie">
          <a:avLst>
            <a:gd name="adj1" fmla="val 12600000"/>
            <a:gd name="adj2" fmla="val 16200000"/>
          </a:avLst>
        </a:prstGeom>
        <a:solidFill>
          <a:srgbClr val="3399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b="1" kern="1200" dirty="0">
              <a:solidFill>
                <a:schemeClr val="bg1"/>
              </a:solidFill>
            </a:rPr>
            <a:t>Green </a:t>
          </a:r>
          <a:r>
            <a:rPr lang="es-ES" sz="1000" b="1" kern="1200" dirty="0" err="1">
              <a:solidFill>
                <a:schemeClr val="bg1"/>
              </a:solidFill>
            </a:rPr>
            <a:t>Hw</a:t>
          </a:r>
          <a:endParaRPr lang="es-ES" sz="1000" b="1" kern="1200" dirty="0">
            <a:solidFill>
              <a:schemeClr val="bg1"/>
            </a:solidFill>
          </a:endParaRPr>
        </a:p>
      </dsp:txBody>
      <dsp:txXfrm>
        <a:off x="1093135" y="449540"/>
        <a:ext cx="554355" cy="4072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DFAC3-1868-42A9-8DB9-C818AAA7991B}">
      <dsp:nvSpPr>
        <dsp:cNvPr id="0" name=""/>
        <dsp:cNvSpPr/>
      </dsp:nvSpPr>
      <dsp:spPr>
        <a:xfrm>
          <a:off x="328358" y="1292043"/>
          <a:ext cx="7880604" cy="246268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68061" tIns="156210" rIns="156210" bIns="156210" numCol="1" spcCol="1270" anchor="ctr" anchorCtr="0">
          <a:noAutofit/>
        </a:bodyPr>
        <a:lstStyle/>
        <a:p>
          <a:pPr marL="0" lvl="0" indent="0" algn="l" defTabSz="1822450">
            <a:lnSpc>
              <a:spcPct val="90000"/>
            </a:lnSpc>
            <a:spcBef>
              <a:spcPct val="0"/>
            </a:spcBef>
            <a:spcAft>
              <a:spcPct val="35000"/>
            </a:spcAft>
            <a:buFont typeface="Symbol" panose="05050102010706020507" pitchFamily="18" charset="2"/>
            <a:buNone/>
          </a:pPr>
          <a:r>
            <a:rPr lang="en-GB" sz="4100" kern="1200" dirty="0"/>
            <a:t>When did the software sustainability research start?</a:t>
          </a:r>
          <a:endParaRPr lang="es-ES" sz="4100" kern="1200" dirty="0"/>
        </a:p>
      </dsp:txBody>
      <dsp:txXfrm>
        <a:off x="328358" y="1292043"/>
        <a:ext cx="7880604" cy="2462688"/>
      </dsp:txXfrm>
    </dsp:sp>
    <dsp:sp modelId="{28B341EF-47F6-48E1-91BE-D56921D43337}">
      <dsp:nvSpPr>
        <dsp:cNvPr id="0" name=""/>
        <dsp:cNvSpPr/>
      </dsp:nvSpPr>
      <dsp:spPr>
        <a:xfrm>
          <a:off x="0" y="936339"/>
          <a:ext cx="1723882" cy="258582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BC7F2B-5EEC-4C0F-B7C7-4E0613C88F6C}">
      <dsp:nvSpPr>
        <dsp:cNvPr id="0" name=""/>
        <dsp:cNvSpPr/>
      </dsp:nvSpPr>
      <dsp:spPr>
        <a:xfrm>
          <a:off x="328358" y="1302830"/>
          <a:ext cx="7880604" cy="246268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68061" tIns="156210" rIns="156210" bIns="156210" numCol="1" spcCol="1270" anchor="ctr" anchorCtr="0">
          <a:noAutofit/>
        </a:bodyPr>
        <a:lstStyle/>
        <a:p>
          <a:pPr marL="0" lvl="0" indent="0" algn="l" defTabSz="1822450">
            <a:lnSpc>
              <a:spcPct val="90000"/>
            </a:lnSpc>
            <a:spcBef>
              <a:spcPct val="0"/>
            </a:spcBef>
            <a:spcAft>
              <a:spcPct val="35000"/>
            </a:spcAft>
            <a:buNone/>
          </a:pPr>
          <a:r>
            <a:rPr lang="en-GB" sz="4100" kern="1200" dirty="0"/>
            <a:t>What did the results of this research be?</a:t>
          </a:r>
          <a:endParaRPr lang="es-ES" sz="4100" kern="1200" dirty="0"/>
        </a:p>
      </dsp:txBody>
      <dsp:txXfrm>
        <a:off x="328358" y="1302830"/>
        <a:ext cx="7880604" cy="2462688"/>
      </dsp:txXfrm>
    </dsp:sp>
    <dsp:sp modelId="{2714209A-8504-42A9-8E7C-50156F13007B}">
      <dsp:nvSpPr>
        <dsp:cNvPr id="0" name=""/>
        <dsp:cNvSpPr/>
      </dsp:nvSpPr>
      <dsp:spPr>
        <a:xfrm>
          <a:off x="0" y="1230813"/>
          <a:ext cx="1723882" cy="258582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3000" r="-6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C4810-4DD8-44FA-AB6A-A016BA633BE6}">
      <dsp:nvSpPr>
        <dsp:cNvPr id="0" name=""/>
        <dsp:cNvSpPr/>
      </dsp:nvSpPr>
      <dsp:spPr>
        <a:xfrm>
          <a:off x="1878459" y="565383"/>
          <a:ext cx="2361620" cy="2361620"/>
        </a:xfrm>
        <a:prstGeom prst="gear9">
          <a:avLst/>
        </a:prstGeom>
        <a:solidFill>
          <a:srgbClr val="FF33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s-ES" sz="2200" b="1" kern="1200" dirty="0"/>
            <a:t>Sustainable Software</a:t>
          </a:r>
        </a:p>
      </dsp:txBody>
      <dsp:txXfrm>
        <a:off x="2353250" y="1118581"/>
        <a:ext cx="1412038" cy="1213922"/>
      </dsp:txXfrm>
    </dsp:sp>
    <dsp:sp modelId="{3598E890-3FB5-44F1-BE33-E4C92B5E178D}">
      <dsp:nvSpPr>
        <dsp:cNvPr id="0" name=""/>
        <dsp:cNvSpPr/>
      </dsp:nvSpPr>
      <dsp:spPr>
        <a:xfrm>
          <a:off x="2017080" y="316249"/>
          <a:ext cx="2667068" cy="2667068"/>
        </a:xfrm>
        <a:prstGeom prst="circularArrow">
          <a:avLst>
            <a:gd name="adj1" fmla="val 4878"/>
            <a:gd name="adj2" fmla="val 312630"/>
            <a:gd name="adj3" fmla="val 3084698"/>
            <a:gd name="adj4" fmla="val 15302092"/>
            <a:gd name="adj5" fmla="val 5691"/>
          </a:avLst>
        </a:prstGeom>
        <a:solidFill>
          <a:srgbClr val="FF99CC"/>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C4810-4DD8-44FA-AB6A-A016BA633BE6}">
      <dsp:nvSpPr>
        <dsp:cNvPr id="0" name=""/>
        <dsp:cNvSpPr/>
      </dsp:nvSpPr>
      <dsp:spPr>
        <a:xfrm>
          <a:off x="1878459" y="565383"/>
          <a:ext cx="2361620" cy="2361620"/>
        </a:xfrm>
        <a:prstGeom prst="gear9">
          <a:avLst/>
        </a:prstGeom>
        <a:solidFill>
          <a:srgbClr val="FF33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s-ES" sz="2200" b="1" kern="1200" dirty="0"/>
            <a:t>Sustainable Software</a:t>
          </a:r>
        </a:p>
      </dsp:txBody>
      <dsp:txXfrm>
        <a:off x="2353250" y="1118581"/>
        <a:ext cx="1412038" cy="1213922"/>
      </dsp:txXfrm>
    </dsp:sp>
    <dsp:sp modelId="{3598E890-3FB5-44F1-BE33-E4C92B5E178D}">
      <dsp:nvSpPr>
        <dsp:cNvPr id="0" name=""/>
        <dsp:cNvSpPr/>
      </dsp:nvSpPr>
      <dsp:spPr>
        <a:xfrm>
          <a:off x="2017080" y="316249"/>
          <a:ext cx="2667068" cy="2667068"/>
        </a:xfrm>
        <a:prstGeom prst="circularArrow">
          <a:avLst>
            <a:gd name="adj1" fmla="val 4878"/>
            <a:gd name="adj2" fmla="val 312630"/>
            <a:gd name="adj3" fmla="val 3084698"/>
            <a:gd name="adj4" fmla="val 15302092"/>
            <a:gd name="adj5" fmla="val 5691"/>
          </a:avLst>
        </a:prstGeom>
        <a:solidFill>
          <a:srgbClr val="FF99CC"/>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973E1F-E32A-442F-8260-3C055E337280}">
      <dsp:nvSpPr>
        <dsp:cNvPr id="0" name=""/>
        <dsp:cNvSpPr/>
      </dsp:nvSpPr>
      <dsp:spPr>
        <a:xfrm>
          <a:off x="1287917" y="584988"/>
          <a:ext cx="4524076" cy="3657000"/>
        </a:xfrm>
        <a:prstGeom prst="blockArc">
          <a:avLst>
            <a:gd name="adj1" fmla="val 11697882"/>
            <a:gd name="adj2" fmla="val 16715058"/>
            <a:gd name="adj3" fmla="val 4638"/>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ABB30CB-B0C2-4D07-8D0F-A14CEF3C7F0D}">
      <dsp:nvSpPr>
        <dsp:cNvPr id="0" name=""/>
        <dsp:cNvSpPr/>
      </dsp:nvSpPr>
      <dsp:spPr>
        <a:xfrm>
          <a:off x="1743293" y="444969"/>
          <a:ext cx="3673273" cy="3673273"/>
        </a:xfrm>
        <a:prstGeom prst="blockArc">
          <a:avLst>
            <a:gd name="adj1" fmla="val 6999249"/>
            <a:gd name="adj2" fmla="val 11438664"/>
            <a:gd name="adj3" fmla="val 4638"/>
          </a:avLst>
        </a:prstGeom>
        <a:gradFill rotWithShape="0">
          <a:gsLst>
            <a:gs pos="0">
              <a:schemeClr val="accent5">
                <a:hueOff val="-7450407"/>
                <a:satOff val="29858"/>
                <a:lumOff val="6471"/>
                <a:alphaOff val="0"/>
                <a:shade val="51000"/>
                <a:satMod val="130000"/>
              </a:schemeClr>
            </a:gs>
            <a:gs pos="80000">
              <a:schemeClr val="accent5">
                <a:hueOff val="-7450407"/>
                <a:satOff val="29858"/>
                <a:lumOff val="6471"/>
                <a:alphaOff val="0"/>
                <a:shade val="93000"/>
                <a:satMod val="130000"/>
              </a:schemeClr>
            </a:gs>
            <a:gs pos="100000">
              <a:schemeClr val="accent5">
                <a:hueOff val="-7450407"/>
                <a:satOff val="29858"/>
                <a:lumOff val="647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B2877A2-C027-460D-BB66-B50F93CEBECE}">
      <dsp:nvSpPr>
        <dsp:cNvPr id="0" name=""/>
        <dsp:cNvSpPr/>
      </dsp:nvSpPr>
      <dsp:spPr>
        <a:xfrm>
          <a:off x="1992991" y="596949"/>
          <a:ext cx="3673273" cy="3673273"/>
        </a:xfrm>
        <a:prstGeom prst="blockArc">
          <a:avLst>
            <a:gd name="adj1" fmla="val 3240000"/>
            <a:gd name="adj2" fmla="val 7560000"/>
            <a:gd name="adj3" fmla="val 4638"/>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4F7FE70-6F5D-4389-A9DB-321F6F745879}">
      <dsp:nvSpPr>
        <dsp:cNvPr id="0" name=""/>
        <dsp:cNvSpPr/>
      </dsp:nvSpPr>
      <dsp:spPr>
        <a:xfrm>
          <a:off x="2005203" y="358000"/>
          <a:ext cx="4380635" cy="3740751"/>
        </a:xfrm>
        <a:prstGeom prst="blockArc">
          <a:avLst>
            <a:gd name="adj1" fmla="val 20926595"/>
            <a:gd name="adj2" fmla="val 4045709"/>
            <a:gd name="adj3" fmla="val 4638"/>
          </a:avLst>
        </a:prstGeom>
        <a:gradFill rotWithShape="0">
          <a:gsLst>
            <a:gs pos="0">
              <a:schemeClr val="accent5">
                <a:hueOff val="-2483469"/>
                <a:satOff val="9953"/>
                <a:lumOff val="2157"/>
                <a:alphaOff val="0"/>
                <a:shade val="51000"/>
                <a:satMod val="130000"/>
              </a:schemeClr>
            </a:gs>
            <a:gs pos="80000">
              <a:schemeClr val="accent5">
                <a:hueOff val="-2483469"/>
                <a:satOff val="9953"/>
                <a:lumOff val="2157"/>
                <a:alphaOff val="0"/>
                <a:shade val="93000"/>
                <a:satMod val="130000"/>
              </a:schemeClr>
            </a:gs>
            <a:gs pos="100000">
              <a:schemeClr val="accent5">
                <a:hueOff val="-2483469"/>
                <a:satOff val="9953"/>
                <a:lumOff val="215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F8A7588-1797-44C7-9800-D32B8D6C186C}">
      <dsp:nvSpPr>
        <dsp:cNvPr id="0" name=""/>
        <dsp:cNvSpPr/>
      </dsp:nvSpPr>
      <dsp:spPr>
        <a:xfrm>
          <a:off x="1975083" y="487647"/>
          <a:ext cx="4517611" cy="3794013"/>
        </a:xfrm>
        <a:prstGeom prst="blockArc">
          <a:avLst>
            <a:gd name="adj1" fmla="val 15395252"/>
            <a:gd name="adj2" fmla="val 20618138"/>
            <a:gd name="adj3" fmla="val 4638"/>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FB1299C-943E-4716-849E-E4C73B13D667}">
      <dsp:nvSpPr>
        <dsp:cNvPr id="0" name=""/>
        <dsp:cNvSpPr/>
      </dsp:nvSpPr>
      <dsp:spPr>
        <a:xfrm>
          <a:off x="2667024" y="1371719"/>
          <a:ext cx="2325205" cy="2012646"/>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s-ES" sz="6500" kern="1200" dirty="0">
              <a:solidFill>
                <a:schemeClr val="tx1"/>
              </a:solidFill>
            </a:rPr>
            <a:t>CSR</a:t>
          </a:r>
        </a:p>
      </dsp:txBody>
      <dsp:txXfrm>
        <a:off x="3007542" y="1666464"/>
        <a:ext cx="1644169" cy="1423156"/>
      </dsp:txXfrm>
    </dsp:sp>
    <dsp:sp modelId="{82B8C097-B855-4511-BB7F-4945CFDF429A}">
      <dsp:nvSpPr>
        <dsp:cNvPr id="0" name=""/>
        <dsp:cNvSpPr/>
      </dsp:nvSpPr>
      <dsp:spPr>
        <a:xfrm>
          <a:off x="2887580" y="-43239"/>
          <a:ext cx="1860324" cy="1365562"/>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kern="1200" dirty="0" err="1">
              <a:solidFill>
                <a:schemeClr val="tx1"/>
              </a:solidFill>
            </a:rPr>
            <a:t>Voluntariness</a:t>
          </a:r>
          <a:endParaRPr lang="es-ES" sz="1600" kern="1200" dirty="0">
            <a:solidFill>
              <a:schemeClr val="tx1"/>
            </a:solidFill>
          </a:endParaRPr>
        </a:p>
      </dsp:txBody>
      <dsp:txXfrm>
        <a:off x="3160018" y="156743"/>
        <a:ext cx="1315448" cy="965598"/>
      </dsp:txXfrm>
    </dsp:sp>
    <dsp:sp modelId="{CC0261D2-962C-46C3-A419-41A6BDCD9278}">
      <dsp:nvSpPr>
        <dsp:cNvPr id="0" name=""/>
        <dsp:cNvSpPr/>
      </dsp:nvSpPr>
      <dsp:spPr>
        <a:xfrm>
          <a:off x="4896632" y="1205076"/>
          <a:ext cx="2117247" cy="1348230"/>
        </a:xfrm>
        <a:prstGeom prst="ellipse">
          <a:avLst/>
        </a:prstGeom>
        <a:gradFill rotWithShape="0">
          <a:gsLst>
            <a:gs pos="0">
              <a:schemeClr val="accent5">
                <a:hueOff val="-2483469"/>
                <a:satOff val="9953"/>
                <a:lumOff val="2157"/>
                <a:alphaOff val="0"/>
                <a:shade val="51000"/>
                <a:satMod val="130000"/>
              </a:schemeClr>
            </a:gs>
            <a:gs pos="80000">
              <a:schemeClr val="accent5">
                <a:hueOff val="-2483469"/>
                <a:satOff val="9953"/>
                <a:lumOff val="2157"/>
                <a:alphaOff val="0"/>
                <a:shade val="93000"/>
                <a:satMod val="130000"/>
              </a:schemeClr>
            </a:gs>
            <a:gs pos="100000">
              <a:schemeClr val="accent5">
                <a:hueOff val="-2483469"/>
                <a:satOff val="9953"/>
                <a:lumOff val="215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err="1">
              <a:solidFill>
                <a:schemeClr val="tx1"/>
              </a:solidFill>
            </a:rPr>
            <a:t>Environmental</a:t>
          </a:r>
          <a:endParaRPr lang="es-ES" sz="1800" kern="1200" dirty="0">
            <a:solidFill>
              <a:schemeClr val="tx1"/>
            </a:solidFill>
          </a:endParaRPr>
        </a:p>
      </dsp:txBody>
      <dsp:txXfrm>
        <a:off x="5206696" y="1402520"/>
        <a:ext cx="1497119" cy="953342"/>
      </dsp:txXfrm>
    </dsp:sp>
    <dsp:sp modelId="{441A651B-5C60-4D8F-AC39-2006BBF21B5F}">
      <dsp:nvSpPr>
        <dsp:cNvPr id="0" name=""/>
        <dsp:cNvSpPr/>
      </dsp:nvSpPr>
      <dsp:spPr>
        <a:xfrm>
          <a:off x="3935539" y="3293447"/>
          <a:ext cx="1897202" cy="1183104"/>
        </a:xfrm>
        <a:prstGeom prst="ellipse">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solidFill>
                <a:schemeClr val="tx1"/>
              </a:solidFill>
            </a:rPr>
            <a:t>Social</a:t>
          </a:r>
        </a:p>
      </dsp:txBody>
      <dsp:txXfrm>
        <a:off x="4213378" y="3466709"/>
        <a:ext cx="1341524" cy="836580"/>
      </dsp:txXfrm>
    </dsp:sp>
    <dsp:sp modelId="{C8243731-8016-4C23-98FC-4ABE27FDD583}">
      <dsp:nvSpPr>
        <dsp:cNvPr id="0" name=""/>
        <dsp:cNvSpPr/>
      </dsp:nvSpPr>
      <dsp:spPr>
        <a:xfrm>
          <a:off x="1872299" y="3293447"/>
          <a:ext cx="1805630" cy="1183104"/>
        </a:xfrm>
        <a:prstGeom prst="ellipse">
          <a:avLst/>
        </a:prstGeom>
        <a:gradFill rotWithShape="0">
          <a:gsLst>
            <a:gs pos="0">
              <a:schemeClr val="accent5">
                <a:hueOff val="-7450407"/>
                <a:satOff val="29858"/>
                <a:lumOff val="6471"/>
                <a:alphaOff val="0"/>
                <a:shade val="51000"/>
                <a:satMod val="130000"/>
              </a:schemeClr>
            </a:gs>
            <a:gs pos="80000">
              <a:schemeClr val="accent5">
                <a:hueOff val="-7450407"/>
                <a:satOff val="29858"/>
                <a:lumOff val="6471"/>
                <a:alphaOff val="0"/>
                <a:shade val="93000"/>
                <a:satMod val="130000"/>
              </a:schemeClr>
            </a:gs>
            <a:gs pos="100000">
              <a:schemeClr val="accent5">
                <a:hueOff val="-7450407"/>
                <a:satOff val="29858"/>
                <a:lumOff val="647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err="1">
              <a:solidFill>
                <a:schemeClr val="tx1"/>
              </a:solidFill>
            </a:rPr>
            <a:t>Stakeholders</a:t>
          </a:r>
          <a:endParaRPr lang="es-ES" sz="1800" kern="1200" dirty="0">
            <a:solidFill>
              <a:schemeClr val="tx1"/>
            </a:solidFill>
          </a:endParaRPr>
        </a:p>
      </dsp:txBody>
      <dsp:txXfrm>
        <a:off x="2136727" y="3466709"/>
        <a:ext cx="1276774" cy="836580"/>
      </dsp:txXfrm>
    </dsp:sp>
    <dsp:sp modelId="{4A291DCA-B4A1-4B69-9850-971DFBD2C86B}">
      <dsp:nvSpPr>
        <dsp:cNvPr id="0" name=""/>
        <dsp:cNvSpPr/>
      </dsp:nvSpPr>
      <dsp:spPr>
        <a:xfrm>
          <a:off x="1019758" y="1221708"/>
          <a:ext cx="1593996" cy="1457028"/>
        </a:xfrm>
        <a:prstGeom prst="ellipse">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err="1">
              <a:solidFill>
                <a:schemeClr val="tx1"/>
              </a:solidFill>
            </a:rPr>
            <a:t>Economic</a:t>
          </a:r>
          <a:endParaRPr lang="es-ES" sz="1800" kern="1200" dirty="0">
            <a:solidFill>
              <a:schemeClr val="tx1"/>
            </a:solidFill>
          </a:endParaRPr>
        </a:p>
      </dsp:txBody>
      <dsp:txXfrm>
        <a:off x="1253193" y="1435085"/>
        <a:ext cx="1127126" cy="10302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179DB9-A935-4A6B-BFAA-438EA3EECC06}">
      <dsp:nvSpPr>
        <dsp:cNvPr id="0" name=""/>
        <dsp:cNvSpPr/>
      </dsp:nvSpPr>
      <dsp:spPr>
        <a:xfrm rot="16200000">
          <a:off x="1013849" y="-361826"/>
          <a:ext cx="2057730" cy="2849688"/>
        </a:xfrm>
        <a:prstGeom prst="upArrow">
          <a:avLst/>
        </a:prstGeom>
        <a:solidFill>
          <a:schemeClr val="bg1">
            <a:lumMod val="95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sp>
    <dsp:sp modelId="{FE7B8545-3E10-4264-A566-77AFE6F05355}">
      <dsp:nvSpPr>
        <dsp:cNvPr id="0" name=""/>
        <dsp:cNvSpPr/>
      </dsp:nvSpPr>
      <dsp:spPr>
        <a:xfrm>
          <a:off x="698390" y="2240853"/>
          <a:ext cx="2603776" cy="282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0"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latin typeface="Trebuchet MS" panose="020B0603020202020204" pitchFamily="34" charset="0"/>
            </a:rPr>
            <a:t>increase  </a:t>
          </a:r>
          <a:r>
            <a:rPr lang="en-GB" sz="2200" kern="1200" dirty="0">
              <a:solidFill>
                <a:srgbClr val="0066FF"/>
              </a:solidFill>
              <a:latin typeface="Trebuchet MS" panose="020B0603020202020204" pitchFamily="34" charset="0"/>
            </a:rPr>
            <a:t>profits  </a:t>
          </a:r>
          <a:r>
            <a:rPr lang="en-GB" sz="2200" kern="1200" dirty="0">
              <a:latin typeface="Trebuchet MS" panose="020B0603020202020204" pitchFamily="34" charset="0"/>
            </a:rPr>
            <a:t>increase  </a:t>
          </a:r>
          <a:r>
            <a:rPr lang="en-GB" sz="2200" kern="1200" dirty="0">
              <a:solidFill>
                <a:srgbClr val="0066FF"/>
              </a:solidFill>
              <a:latin typeface="Trebuchet MS" panose="020B0603020202020204" pitchFamily="34" charset="0"/>
            </a:rPr>
            <a:t>profits </a:t>
          </a:r>
          <a:r>
            <a:rPr lang="en-GB" sz="2200" kern="1200" dirty="0">
              <a:latin typeface="Trebuchet MS" panose="020B0603020202020204" pitchFamily="34" charset="0"/>
            </a:rPr>
            <a:t>increase  </a:t>
          </a:r>
          <a:r>
            <a:rPr lang="en-GB" sz="2200" kern="1200" dirty="0">
              <a:solidFill>
                <a:srgbClr val="0066FF"/>
              </a:solidFill>
              <a:latin typeface="Trebuchet MS" panose="020B0603020202020204" pitchFamily="34" charset="0"/>
            </a:rPr>
            <a:t>profits </a:t>
          </a:r>
          <a:r>
            <a:rPr lang="en-GB" sz="2200" kern="1200" dirty="0">
              <a:latin typeface="Trebuchet MS" panose="020B0603020202020204" pitchFamily="34" charset="0"/>
            </a:rPr>
            <a:t>increase  </a:t>
          </a:r>
          <a:r>
            <a:rPr lang="en-GB" sz="2200" kern="1200" dirty="0">
              <a:solidFill>
                <a:srgbClr val="0066FF"/>
              </a:solidFill>
              <a:latin typeface="Trebuchet MS" panose="020B0603020202020204" pitchFamily="34" charset="0"/>
            </a:rPr>
            <a:t>profits</a:t>
          </a:r>
          <a:endParaRPr lang="es-ES" sz="2200" kern="1200" dirty="0"/>
        </a:p>
      </dsp:txBody>
      <dsp:txXfrm>
        <a:off x="698390" y="2240853"/>
        <a:ext cx="2603776" cy="2825221"/>
      </dsp:txXfrm>
    </dsp:sp>
    <dsp:sp modelId="{7E086158-EBB8-422D-BB47-B8F46C302DD0}">
      <dsp:nvSpPr>
        <dsp:cNvPr id="0" name=""/>
        <dsp:cNvSpPr/>
      </dsp:nvSpPr>
      <dsp:spPr>
        <a:xfrm rot="16200000">
          <a:off x="4961071" y="-347182"/>
          <a:ext cx="2077317" cy="2828894"/>
        </a:xfrm>
        <a:prstGeom prst="downArrow">
          <a:avLst/>
        </a:prstGeom>
        <a:solidFill>
          <a:schemeClr val="bg1">
            <a:lumMod val="95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sp>
    <dsp:sp modelId="{9644DE7B-CFAB-46A9-8656-F30EE010F791}">
      <dsp:nvSpPr>
        <dsp:cNvPr id="0" name=""/>
        <dsp:cNvSpPr/>
      </dsp:nvSpPr>
      <dsp:spPr>
        <a:xfrm>
          <a:off x="3878487" y="1952831"/>
          <a:ext cx="4113006" cy="4026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0" rIns="156464" bIns="156464" numCol="1" spcCol="1270" anchor="ctr" anchorCtr="0">
          <a:noAutofit/>
        </a:bodyPr>
        <a:lstStyle/>
        <a:p>
          <a:pPr marL="0" lvl="0" indent="0" algn="l" defTabSz="977900">
            <a:lnSpc>
              <a:spcPct val="90000"/>
            </a:lnSpc>
            <a:spcBef>
              <a:spcPct val="0"/>
            </a:spcBef>
            <a:spcAft>
              <a:spcPct val="35000"/>
            </a:spcAft>
            <a:buNone/>
          </a:pPr>
          <a:r>
            <a:rPr lang="en-GB" sz="2200" kern="1200" dirty="0">
              <a:solidFill>
                <a:srgbClr val="0066FF"/>
              </a:solidFill>
              <a:latin typeface="Trebuchet MS" panose="020B0603020202020204" pitchFamily="34" charset="0"/>
            </a:rPr>
            <a:t>Consumers</a:t>
          </a:r>
          <a:r>
            <a:rPr lang="en-GB" sz="2200" kern="1200" dirty="0">
              <a:latin typeface="Trebuchet MS" panose="020B0603020202020204" pitchFamily="34" charset="0"/>
            </a:rPr>
            <a:t> want and expect attributes from what they buy - quality, safety,... </a:t>
          </a:r>
        </a:p>
        <a:p>
          <a:pPr marL="0" lvl="0" indent="0" algn="l" defTabSz="977900">
            <a:lnSpc>
              <a:spcPct val="90000"/>
            </a:lnSpc>
            <a:spcBef>
              <a:spcPct val="0"/>
            </a:spcBef>
            <a:spcAft>
              <a:spcPct val="35000"/>
            </a:spcAft>
            <a:buNone/>
          </a:pPr>
          <a:r>
            <a:rPr lang="en-GB" sz="2200" kern="1200" dirty="0">
              <a:solidFill>
                <a:srgbClr val="0066FF"/>
              </a:solidFill>
              <a:latin typeface="Trebuchet MS" panose="020B0603020202020204" pitchFamily="34" charset="0"/>
            </a:rPr>
            <a:t>Employees</a:t>
          </a:r>
          <a:r>
            <a:rPr lang="en-GB" sz="2200" kern="1200" dirty="0">
              <a:latin typeface="Trebuchet MS" panose="020B0603020202020204" pitchFamily="34" charset="0"/>
            </a:rPr>
            <a:t> want more than a </a:t>
          </a:r>
          <a:r>
            <a:rPr lang="en-GB" sz="2200" kern="1200" dirty="0" err="1">
              <a:latin typeface="Trebuchet MS" panose="020B0603020202020204" pitchFamily="34" charset="0"/>
            </a:rPr>
            <a:t>paycheck</a:t>
          </a:r>
          <a:r>
            <a:rPr lang="en-GB" sz="2200" kern="1200" dirty="0">
              <a:latin typeface="Trebuchet MS" panose="020B0603020202020204" pitchFamily="34" charset="0"/>
            </a:rPr>
            <a:t>. </a:t>
          </a:r>
        </a:p>
        <a:p>
          <a:pPr marL="0" lvl="0" indent="0" algn="l" defTabSz="977900">
            <a:lnSpc>
              <a:spcPct val="90000"/>
            </a:lnSpc>
            <a:spcBef>
              <a:spcPct val="0"/>
            </a:spcBef>
            <a:spcAft>
              <a:spcPct val="35000"/>
            </a:spcAft>
            <a:buNone/>
          </a:pPr>
          <a:r>
            <a:rPr lang="en-GB" sz="2200" kern="1200" dirty="0">
              <a:solidFill>
                <a:srgbClr val="0066FF"/>
              </a:solidFill>
              <a:latin typeface="Trebuchet MS" panose="020B0603020202020204" pitchFamily="34" charset="0"/>
            </a:rPr>
            <a:t>Communities</a:t>
          </a:r>
          <a:r>
            <a:rPr lang="en-GB" sz="2200" kern="1200" dirty="0">
              <a:latin typeface="Trebuchet MS" panose="020B0603020202020204" pitchFamily="34" charset="0"/>
            </a:rPr>
            <a:t> want a good </a:t>
          </a:r>
          <a:r>
            <a:rPr lang="en-GB" sz="2200" kern="1200" dirty="0">
              <a:solidFill>
                <a:schemeClr val="tx1"/>
              </a:solidFill>
              <a:latin typeface="Trebuchet MS" panose="020B0603020202020204" pitchFamily="34" charset="0"/>
              <a:ea typeface="+mn-ea"/>
              <a:cs typeface="+mn-cs"/>
            </a:rPr>
            <a:t>corporate citizen</a:t>
          </a:r>
          <a:r>
            <a:rPr lang="en-GB" sz="2200" kern="1200" dirty="0">
              <a:solidFill>
                <a:schemeClr val="tx1"/>
              </a:solidFill>
              <a:latin typeface="Trebuchet MS" panose="020B0603020202020204" pitchFamily="34" charset="0"/>
            </a:rPr>
            <a:t>, provide </a:t>
          </a:r>
          <a:r>
            <a:rPr lang="en-GB" sz="2200" kern="1200" dirty="0">
              <a:solidFill>
                <a:schemeClr val="tx1"/>
              </a:solidFill>
              <a:latin typeface="Trebuchet MS" panose="020B0603020202020204" pitchFamily="34" charset="0"/>
              <a:ea typeface="+mn-ea"/>
              <a:cs typeface="+mn-cs"/>
            </a:rPr>
            <a:t>employees</a:t>
          </a:r>
          <a:r>
            <a:rPr lang="en-GB" sz="2200" kern="1200" dirty="0">
              <a:solidFill>
                <a:schemeClr val="tx1"/>
              </a:solidFill>
              <a:latin typeface="Trebuchet MS" panose="020B0603020202020204" pitchFamily="34" charset="0"/>
            </a:rPr>
            <a:t> with a living wage, not pollute, to pay its fair share of </a:t>
          </a:r>
          <a:r>
            <a:rPr lang="en-GB" sz="2200" kern="1200" dirty="0">
              <a:solidFill>
                <a:schemeClr val="tx1"/>
              </a:solidFill>
              <a:latin typeface="Trebuchet MS" panose="020B0603020202020204" pitchFamily="34" charset="0"/>
              <a:ea typeface="+mn-ea"/>
              <a:cs typeface="+mn-cs"/>
            </a:rPr>
            <a:t>taxes</a:t>
          </a:r>
          <a:r>
            <a:rPr lang="en-GB" sz="2200" kern="1200" dirty="0">
              <a:solidFill>
                <a:schemeClr val="tx1"/>
              </a:solidFill>
              <a:latin typeface="Trebuchet MS" panose="020B0603020202020204" pitchFamily="34" charset="0"/>
            </a:rPr>
            <a:t>, support the </a:t>
          </a:r>
          <a:r>
            <a:rPr lang="en-GB" sz="2200" kern="1200" dirty="0">
              <a:solidFill>
                <a:schemeClr val="tx1"/>
              </a:solidFill>
              <a:latin typeface="Trebuchet MS" panose="020B0603020202020204" pitchFamily="34" charset="0"/>
              <a:ea typeface="+mn-ea"/>
              <a:cs typeface="+mn-cs"/>
            </a:rPr>
            <a:t>community</a:t>
          </a:r>
          <a:r>
            <a:rPr lang="en-GB" sz="2200" kern="1200" dirty="0">
              <a:solidFill>
                <a:schemeClr val="tx1"/>
              </a:solidFill>
              <a:latin typeface="Trebuchet MS" panose="020B0603020202020204" pitchFamily="34" charset="0"/>
            </a:rPr>
            <a:t>, …</a:t>
          </a:r>
          <a:endParaRPr lang="es-ES" sz="2200" kern="1200" dirty="0">
            <a:solidFill>
              <a:schemeClr val="tx1"/>
            </a:solidFill>
          </a:endParaRPr>
        </a:p>
      </dsp:txBody>
      <dsp:txXfrm>
        <a:off x="3878487" y="1952831"/>
        <a:ext cx="4113006" cy="40267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110C51-FABB-431E-A18B-16B445B1F7C8}">
      <dsp:nvSpPr>
        <dsp:cNvPr id="0" name=""/>
        <dsp:cNvSpPr/>
      </dsp:nvSpPr>
      <dsp:spPr>
        <a:xfrm rot="21300000">
          <a:off x="17898" y="1612302"/>
          <a:ext cx="5796852" cy="663827"/>
        </a:xfrm>
        <a:prstGeom prst="mathMinus">
          <a:avLst/>
        </a:prstGeom>
        <a:solidFill>
          <a:srgbClr val="FFCC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60DBAB-42CD-41D9-ABF7-6997BFA85DCB}">
      <dsp:nvSpPr>
        <dsp:cNvPr id="0" name=""/>
        <dsp:cNvSpPr/>
      </dsp:nvSpPr>
      <dsp:spPr>
        <a:xfrm>
          <a:off x="699917" y="194421"/>
          <a:ext cx="1749795" cy="1555372"/>
        </a:xfrm>
        <a:prstGeom prst="downArrow">
          <a:avLst/>
        </a:prstGeom>
        <a:solidFill>
          <a:srgbClr val="FF33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0C29AC-FD91-4053-8A68-0B2F19142E97}">
      <dsp:nvSpPr>
        <dsp:cNvPr id="0" name=""/>
        <dsp:cNvSpPr/>
      </dsp:nvSpPr>
      <dsp:spPr>
        <a:xfrm>
          <a:off x="2881767" y="0"/>
          <a:ext cx="2285521" cy="1633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ES" sz="2400" b="1" kern="1200" dirty="0" err="1">
              <a:solidFill>
                <a:srgbClr val="00B050"/>
              </a:solidFill>
            </a:rPr>
            <a:t>Corporate</a:t>
          </a:r>
          <a:r>
            <a:rPr lang="es-ES" sz="2400" b="1" kern="1200" dirty="0">
              <a:solidFill>
                <a:srgbClr val="00B050"/>
              </a:solidFill>
            </a:rPr>
            <a:t> Social </a:t>
          </a:r>
          <a:r>
            <a:rPr lang="es-ES" sz="2400" b="1" kern="1200" dirty="0" err="1">
              <a:solidFill>
                <a:srgbClr val="00B050"/>
              </a:solidFill>
            </a:rPr>
            <a:t>Responsibility</a:t>
          </a:r>
          <a:endParaRPr lang="es-ES" sz="2400" b="1" kern="1200" dirty="0">
            <a:solidFill>
              <a:srgbClr val="00B050"/>
            </a:solidFill>
          </a:endParaRPr>
        </a:p>
      </dsp:txBody>
      <dsp:txXfrm>
        <a:off x="2881767" y="0"/>
        <a:ext cx="2285521" cy="1633141"/>
      </dsp:txXfrm>
    </dsp:sp>
    <dsp:sp modelId="{7EE527CD-1581-4457-92EA-65394048BBA6}">
      <dsp:nvSpPr>
        <dsp:cNvPr id="0" name=""/>
        <dsp:cNvSpPr/>
      </dsp:nvSpPr>
      <dsp:spPr>
        <a:xfrm>
          <a:off x="3382937" y="2138637"/>
          <a:ext cx="1749795" cy="1555372"/>
        </a:xfrm>
        <a:prstGeom prst="upArrow">
          <a:avLst/>
        </a:prstGeom>
        <a:solidFill>
          <a:srgbClr val="FF33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B9411C-FAA1-4D14-B11F-8F6B8EA64F76}">
      <dsp:nvSpPr>
        <dsp:cNvPr id="0" name=""/>
        <dsp:cNvSpPr/>
      </dsp:nvSpPr>
      <dsp:spPr>
        <a:xfrm>
          <a:off x="722558" y="2255290"/>
          <a:ext cx="2171126" cy="1633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00B050"/>
              </a:solidFill>
            </a:rPr>
            <a:t>Software </a:t>
          </a:r>
          <a:r>
            <a:rPr lang="es-ES" sz="2400" b="1" kern="1200" dirty="0" err="1">
              <a:solidFill>
                <a:srgbClr val="00B050"/>
              </a:solidFill>
            </a:rPr>
            <a:t>Sustainability</a:t>
          </a:r>
          <a:r>
            <a:rPr lang="es-ES" sz="2400" b="1" kern="1200" dirty="0">
              <a:solidFill>
                <a:srgbClr val="00B050"/>
              </a:solidFill>
            </a:rPr>
            <a:t>  </a:t>
          </a:r>
          <a:r>
            <a:rPr lang="es-ES" sz="2400" b="1" kern="1200" dirty="0" err="1">
              <a:solidFill>
                <a:srgbClr val="00B050"/>
              </a:solidFill>
            </a:rPr>
            <a:t>dimensions</a:t>
          </a:r>
          <a:endParaRPr lang="es-ES" sz="2400" b="1" kern="1200" dirty="0">
            <a:solidFill>
              <a:srgbClr val="00B050"/>
            </a:solidFill>
          </a:endParaRPr>
        </a:p>
      </dsp:txBody>
      <dsp:txXfrm>
        <a:off x="722558" y="2255290"/>
        <a:ext cx="2171126" cy="1633141"/>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5E03A22-4A1C-4CCC-87B3-04B5CAF06B63}" type="datetimeFigureOut">
              <a:rPr lang="es-ES" smtClean="0"/>
              <a:pPr/>
              <a:t>29/11/2018</a:t>
            </a:fld>
            <a:endParaRPr lang="es-ES"/>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CEA2D79-912F-4B79-BFD6-D99C67734AE2}" type="slidenum">
              <a:rPr lang="es-ES" smtClean="0"/>
              <a:pPr/>
              <a:t>‹Nº›</a:t>
            </a:fld>
            <a:endParaRPr lang="es-ES"/>
          </a:p>
        </p:txBody>
      </p:sp>
    </p:spTree>
    <p:extLst>
      <p:ext uri="{BB962C8B-B14F-4D97-AF65-F5344CB8AC3E}">
        <p14:creationId xmlns:p14="http://schemas.microsoft.com/office/powerpoint/2010/main" val="198106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744BE-65C9-4C4F-AC84-7EC67508C7C4}" type="datetimeFigureOut">
              <a:rPr lang="es-ES" smtClean="0"/>
              <a:pPr/>
              <a:t>29/11/2018</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0E1CDB-0043-42FF-AC5C-D64FA9459253}" type="slidenum">
              <a:rPr lang="es-ES" smtClean="0"/>
              <a:pPr/>
              <a:t>‹Nº›</a:t>
            </a:fld>
            <a:endParaRPr lang="es-ES"/>
          </a:p>
        </p:txBody>
      </p:sp>
    </p:spTree>
    <p:extLst>
      <p:ext uri="{BB962C8B-B14F-4D97-AF65-F5344CB8AC3E}">
        <p14:creationId xmlns:p14="http://schemas.microsoft.com/office/powerpoint/2010/main" val="583409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a:p>
        </p:txBody>
      </p:sp>
      <p:sp>
        <p:nvSpPr>
          <p:cNvPr id="4" name="3 Marcador de número de diapositiva"/>
          <p:cNvSpPr>
            <a:spLocks noGrp="1"/>
          </p:cNvSpPr>
          <p:nvPr>
            <p:ph type="sldNum" sz="quarter" idx="10"/>
          </p:nvPr>
        </p:nvSpPr>
        <p:spPr/>
        <p:txBody>
          <a:bodyPr/>
          <a:lstStyle/>
          <a:p>
            <a:fld id="{950E1CDB-0043-42FF-AC5C-D64FA9459253}" type="slidenum">
              <a:rPr lang="es-ES" smtClean="0"/>
              <a:pPr/>
              <a:t>1</a:t>
            </a:fld>
            <a:endParaRPr lang="es-ES"/>
          </a:p>
        </p:txBody>
      </p:sp>
    </p:spTree>
    <p:extLst>
      <p:ext uri="{BB962C8B-B14F-4D97-AF65-F5344CB8AC3E}">
        <p14:creationId xmlns:p14="http://schemas.microsoft.com/office/powerpoint/2010/main" val="1962516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r>
                  <a:rPr lang="en-GB" sz="1200" kern="1200" dirty="0">
                    <a:solidFill>
                      <a:schemeClr val="tx1"/>
                    </a:solidFill>
                    <a:effectLst/>
                    <a:latin typeface="+mn-lt"/>
                    <a:ea typeface="+mn-ea"/>
                    <a:cs typeface="+mn-cs"/>
                  </a:rPr>
                  <a:t>The least squares method was used as a basis to perform a trend analysis so as to estimate the number of publications that may appear in the future. A straight line was calculated using the data concerning the last decade (from 2007 to 2016), resulting in the Equation 5:</a:t>
                </a:r>
                <a:endParaRPr lang="es-ES" sz="1200" kern="1200" dirty="0">
                  <a:solidFill>
                    <a:schemeClr val="tx1"/>
                  </a:solidFill>
                  <a:effectLst/>
                  <a:latin typeface="+mn-lt"/>
                  <a:ea typeface="+mn-ea"/>
                  <a:cs typeface="+mn-cs"/>
                </a:endParaRPr>
              </a:p>
              <a:p>
                <a14:m>
                  <m:oMath xmlns:m="http://schemas.openxmlformats.org/officeDocument/2006/math">
                    <m:r>
                      <a:rPr lang="en-GB" sz="1200" i="1" kern="1200">
                        <a:solidFill>
                          <a:schemeClr val="tx1"/>
                        </a:solidFill>
                        <a:effectLst/>
                        <a:latin typeface="Cambria Math" panose="02040503050406030204" pitchFamily="18" charset="0"/>
                        <a:ea typeface="+mn-ea"/>
                        <a:cs typeface="+mn-cs"/>
                      </a:rPr>
                      <m:t>𝑌</m:t>
                    </m:r>
                    <m:r>
                      <a:rPr lang="en-GB" sz="1200" i="1" kern="1200">
                        <a:solidFill>
                          <a:schemeClr val="tx1"/>
                        </a:solidFill>
                        <a:effectLst/>
                        <a:latin typeface="Cambria Math" panose="02040503050406030204" pitchFamily="18" charset="0"/>
                        <a:ea typeface="+mn-ea"/>
                        <a:cs typeface="+mn-cs"/>
                      </a:rPr>
                      <m:t>=</m:t>
                    </m:r>
                    <m:f>
                      <m:fPr>
                        <m:ctrlPr>
                          <a:rPr lang="es-ES" sz="1200" i="1" kern="1200">
                            <a:solidFill>
                              <a:schemeClr val="tx1"/>
                            </a:solidFill>
                            <a:effectLst/>
                            <a:latin typeface="Cambria Math" panose="02040503050406030204" pitchFamily="18" charset="0"/>
                            <a:ea typeface="+mn-ea"/>
                            <a:cs typeface="+mn-cs"/>
                          </a:rPr>
                        </m:ctrlPr>
                      </m:fPr>
                      <m:num>
                        <m:r>
                          <a:rPr lang="en-GB" sz="1200" i="1" kern="1200">
                            <a:solidFill>
                              <a:schemeClr val="tx1"/>
                            </a:solidFill>
                            <a:effectLst/>
                            <a:latin typeface="Cambria Math" panose="02040503050406030204" pitchFamily="18" charset="0"/>
                            <a:ea typeface="+mn-ea"/>
                            <a:cs typeface="+mn-cs"/>
                          </a:rPr>
                          <m:t>1327</m:t>
                        </m:r>
                      </m:num>
                      <m:den>
                        <m:r>
                          <a:rPr lang="en-GB" sz="1200" i="1" kern="1200">
                            <a:solidFill>
                              <a:schemeClr val="tx1"/>
                            </a:solidFill>
                            <a:effectLst/>
                            <a:latin typeface="Cambria Math" panose="02040503050406030204" pitchFamily="18" charset="0"/>
                            <a:ea typeface="+mn-ea"/>
                            <a:cs typeface="+mn-cs"/>
                          </a:rPr>
                          <m:t>330</m:t>
                        </m:r>
                      </m:den>
                    </m:f>
                    <m:r>
                      <a:rPr lang="en-GB" sz="1200" i="1" kern="1200">
                        <a:solidFill>
                          <a:schemeClr val="tx1"/>
                        </a:solidFill>
                        <a:effectLst/>
                        <a:latin typeface="Cambria Math" panose="02040503050406030204" pitchFamily="18" charset="0"/>
                        <a:ea typeface="+mn-ea"/>
                        <a:cs typeface="+mn-cs"/>
                      </a:rPr>
                      <m:t>𝑋</m:t>
                    </m:r>
                    <m:r>
                      <a:rPr lang="en-GB" sz="1200" i="1" kern="1200">
                        <a:solidFill>
                          <a:schemeClr val="tx1"/>
                        </a:solidFill>
                        <a:effectLst/>
                        <a:latin typeface="Cambria Math" panose="02040503050406030204" pitchFamily="18" charset="0"/>
                        <a:ea typeface="+mn-ea"/>
                        <a:cs typeface="+mn-cs"/>
                      </a:rPr>
                      <m:t>+ </m:t>
                    </m:r>
                    <m:f>
                      <m:fPr>
                        <m:ctrlPr>
                          <a:rPr lang="es-ES" sz="1200" i="1" kern="1200">
                            <a:solidFill>
                              <a:schemeClr val="tx1"/>
                            </a:solidFill>
                            <a:effectLst/>
                            <a:latin typeface="Cambria Math" panose="02040503050406030204" pitchFamily="18" charset="0"/>
                            <a:ea typeface="+mn-ea"/>
                            <a:cs typeface="+mn-cs"/>
                          </a:rPr>
                        </m:ctrlPr>
                      </m:fPr>
                      <m:num>
                        <m:r>
                          <a:rPr lang="en-GB" sz="1200" i="1" kern="1200">
                            <a:solidFill>
                              <a:schemeClr val="tx1"/>
                            </a:solidFill>
                            <a:effectLst/>
                            <a:latin typeface="Cambria Math" panose="02040503050406030204" pitchFamily="18" charset="0"/>
                            <a:ea typeface="+mn-ea"/>
                            <a:cs typeface="+mn-cs"/>
                          </a:rPr>
                          <m:t>365</m:t>
                        </m:r>
                      </m:num>
                      <m:den>
                        <m:r>
                          <a:rPr lang="en-GB" sz="1200" i="1" kern="1200">
                            <a:solidFill>
                              <a:schemeClr val="tx1"/>
                            </a:solidFill>
                            <a:effectLst/>
                            <a:latin typeface="Cambria Math" panose="02040503050406030204" pitchFamily="18" charset="0"/>
                            <a:ea typeface="+mn-ea"/>
                            <a:cs typeface="+mn-cs"/>
                          </a:rPr>
                          <m:t>10</m:t>
                        </m:r>
                      </m:den>
                    </m:f>
                  </m:oMath>
                </a14:m>
                <a:r>
                  <a:rPr lang="en-GB" sz="1200" kern="1200" dirty="0">
                    <a:solidFill>
                      <a:schemeClr val="tx1"/>
                    </a:solidFill>
                    <a:effectLst/>
                    <a:latin typeface="+mn-lt"/>
                    <a:ea typeface="+mn-ea"/>
                    <a:cs typeface="+mn-cs"/>
                  </a:rPr>
                  <a:t>		(5)</a:t>
                </a:r>
                <a:endParaRPr lang="es-E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where Y is the estimated number of publications each year and X is an input of the equation conveniently selected. In order to make it easier to attain the coefficients, the X values are selected to obtain zero when all their values are added up.</a:t>
                </a:r>
                <a:endParaRPr lang="es-E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Table 6 shows the publication trend calculated. As can be seen, the estimation indicates that, each year, 8 additional publications will be produced in comparison with the previous year.</a:t>
                </a:r>
                <a:endParaRPr lang="es-ES" sz="1200" kern="1200" dirty="0">
                  <a:solidFill>
                    <a:schemeClr val="tx1"/>
                  </a:solidFill>
                  <a:effectLst/>
                  <a:latin typeface="+mn-lt"/>
                  <a:ea typeface="+mn-ea"/>
                  <a:cs typeface="+mn-cs"/>
                </a:endParaRPr>
              </a:p>
              <a:p>
                <a:endParaRPr lang="es-ES" dirty="0"/>
              </a:p>
            </p:txBody>
          </p:sp>
        </mc:Choice>
        <mc:Fallback xmlns="">
          <p:sp>
            <p:nvSpPr>
              <p:cNvPr id="3" name="Marcador de notas 2"/>
              <p:cNvSpPr>
                <a:spLocks noGrp="1"/>
              </p:cNvSpPr>
              <p:nvPr>
                <p:ph type="body" idx="1"/>
              </p:nvPr>
            </p:nvSpPr>
            <p:spPr/>
            <p:txBody>
              <a:bodyPr/>
              <a:lstStyle/>
              <a:p>
                <a:r>
                  <a:rPr lang="en-GB" sz="1200" kern="1200" dirty="0">
                    <a:solidFill>
                      <a:schemeClr val="tx1"/>
                    </a:solidFill>
                    <a:effectLst/>
                    <a:latin typeface="+mn-lt"/>
                    <a:ea typeface="+mn-ea"/>
                    <a:cs typeface="+mn-cs"/>
                  </a:rPr>
                  <a:t>The least squares method was used as a basis to perform a trend analysis so as to estimate the number of publications that may appear in the future. A straight line was calculated using the data concerning the last decade (from 2007 to 2016), resulting in the Equation 5:</a:t>
                </a:r>
                <a:endParaRPr lang="es-ES" sz="1200" kern="1200" dirty="0">
                  <a:solidFill>
                    <a:schemeClr val="tx1"/>
                  </a:solidFill>
                  <a:effectLst/>
                  <a:latin typeface="+mn-lt"/>
                  <a:ea typeface="+mn-ea"/>
                  <a:cs typeface="+mn-cs"/>
                </a:endParaRPr>
              </a:p>
              <a:p>
                <a:r>
                  <a:rPr lang="en-GB" sz="1200" i="0" kern="1200">
                    <a:solidFill>
                      <a:schemeClr val="tx1"/>
                    </a:solidFill>
                    <a:effectLst/>
                    <a:latin typeface="+mn-lt"/>
                    <a:ea typeface="+mn-ea"/>
                    <a:cs typeface="+mn-cs"/>
                  </a:rPr>
                  <a:t>𝑌=1327</a:t>
                </a:r>
                <a:r>
                  <a:rPr lang="es-ES" sz="1200" i="0" kern="1200">
                    <a:solidFill>
                      <a:schemeClr val="tx1"/>
                    </a:solidFill>
                    <a:effectLst/>
                    <a:latin typeface="+mn-lt"/>
                    <a:ea typeface="+mn-ea"/>
                    <a:cs typeface="+mn-cs"/>
                  </a:rPr>
                  <a:t>/</a:t>
                </a:r>
                <a:r>
                  <a:rPr lang="en-GB" sz="1200" i="0" kern="1200">
                    <a:solidFill>
                      <a:schemeClr val="tx1"/>
                    </a:solidFill>
                    <a:effectLst/>
                    <a:latin typeface="+mn-lt"/>
                    <a:ea typeface="+mn-ea"/>
                    <a:cs typeface="+mn-cs"/>
                  </a:rPr>
                  <a:t>330 𝑋+  365</a:t>
                </a:r>
                <a:r>
                  <a:rPr lang="es-ES" sz="1200" i="0" kern="1200">
                    <a:solidFill>
                      <a:schemeClr val="tx1"/>
                    </a:solidFill>
                    <a:effectLst/>
                    <a:latin typeface="+mn-lt"/>
                    <a:ea typeface="+mn-ea"/>
                    <a:cs typeface="+mn-cs"/>
                  </a:rPr>
                  <a:t>/</a:t>
                </a:r>
                <a:r>
                  <a:rPr lang="en-GB" sz="1200" i="0" kern="1200">
                    <a:solidFill>
                      <a:schemeClr val="tx1"/>
                    </a:solidFill>
                    <a:effectLst/>
                    <a:latin typeface="+mn-lt"/>
                    <a:ea typeface="+mn-ea"/>
                    <a:cs typeface="+mn-cs"/>
                  </a:rPr>
                  <a:t>10</a:t>
                </a:r>
                <a:r>
                  <a:rPr lang="en-GB" sz="1200" kern="1200" dirty="0">
                    <a:solidFill>
                      <a:schemeClr val="tx1"/>
                    </a:solidFill>
                    <a:effectLst/>
                    <a:latin typeface="+mn-lt"/>
                    <a:ea typeface="+mn-ea"/>
                    <a:cs typeface="+mn-cs"/>
                  </a:rPr>
                  <a:t>		(5)</a:t>
                </a:r>
                <a:endParaRPr lang="es-E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where Y is the estimated number of publications each year and X is an input of the equation conveniently selected. In order to make it easier to attain the coefficients, the X values are selected to obtain zero when all their values are added up.</a:t>
                </a:r>
                <a:endParaRPr lang="es-E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Table 6 shows the publication trend calculated. As can be seen, the estimation indicates that, each year, 8 additional publications will be produced in comparison with the previous year.</a:t>
                </a:r>
                <a:endParaRPr lang="es-ES" sz="1200" kern="1200" dirty="0">
                  <a:solidFill>
                    <a:schemeClr val="tx1"/>
                  </a:solidFill>
                  <a:effectLst/>
                  <a:latin typeface="+mn-lt"/>
                  <a:ea typeface="+mn-ea"/>
                  <a:cs typeface="+mn-cs"/>
                </a:endParaRPr>
              </a:p>
              <a:p>
                <a:endParaRPr lang="es-ES" dirty="0"/>
              </a:p>
            </p:txBody>
          </p:sp>
        </mc:Fallback>
      </mc:AlternateContent>
      <p:sp>
        <p:nvSpPr>
          <p:cNvPr id="4" name="Marcador de número de diapositiva 3"/>
          <p:cNvSpPr>
            <a:spLocks noGrp="1"/>
          </p:cNvSpPr>
          <p:nvPr>
            <p:ph type="sldNum" sz="quarter" idx="10"/>
          </p:nvPr>
        </p:nvSpPr>
        <p:spPr/>
        <p:txBody>
          <a:bodyPr/>
          <a:lstStyle/>
          <a:p>
            <a:fld id="{950E1CDB-0043-42FF-AC5C-D64FA9459253}" type="slidenum">
              <a:rPr lang="es-ES" smtClean="0"/>
              <a:pPr/>
              <a:t>18</a:t>
            </a:fld>
            <a:endParaRPr lang="es-ES"/>
          </a:p>
        </p:txBody>
      </p:sp>
    </p:spTree>
    <p:extLst>
      <p:ext uri="{BB962C8B-B14F-4D97-AF65-F5344CB8AC3E}">
        <p14:creationId xmlns:p14="http://schemas.microsoft.com/office/powerpoint/2010/main" val="3124528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Table 17 shows those keywords related to green and sustainable software with more than 20 occurrences in the selected papers recovered by using </a:t>
            </a:r>
            <a:r>
              <a:rPr lang="en-GB" sz="1200" kern="1200" dirty="0" err="1">
                <a:solidFill>
                  <a:schemeClr val="tx1"/>
                </a:solidFill>
                <a:effectLst/>
                <a:latin typeface="+mn-lt"/>
                <a:ea typeface="+mn-ea"/>
                <a:cs typeface="+mn-cs"/>
              </a:rPr>
              <a:t>VOSViewer</a:t>
            </a:r>
            <a:r>
              <a:rPr lang="en-GB" sz="1200" kern="1200" dirty="0">
                <a:solidFill>
                  <a:schemeClr val="tx1"/>
                </a:solidFill>
                <a:effectLst/>
                <a:latin typeface="+mn-lt"/>
                <a:ea typeface="+mn-ea"/>
                <a:cs typeface="+mn-cs"/>
              </a:rPr>
              <a:t>. Table 18 shows the same information, but using the keywords provided by authors as a basis. Figures 4 and 5 show the same information by means of a keyword cloud.</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950E1CDB-0043-42FF-AC5C-D64FA9459253}" type="slidenum">
              <a:rPr lang="es-ES" smtClean="0"/>
              <a:pPr/>
              <a:t>20</a:t>
            </a:fld>
            <a:endParaRPr lang="es-ES"/>
          </a:p>
        </p:txBody>
      </p:sp>
    </p:spTree>
    <p:extLst>
      <p:ext uri="{BB962C8B-B14F-4D97-AF65-F5344CB8AC3E}">
        <p14:creationId xmlns:p14="http://schemas.microsoft.com/office/powerpoint/2010/main" val="2293129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sz="1200" kern="1200" dirty="0">
                <a:solidFill>
                  <a:schemeClr val="tx1"/>
                </a:solidFill>
                <a:effectLst/>
                <a:latin typeface="+mn-lt"/>
                <a:ea typeface="+mn-ea"/>
                <a:cs typeface="+mn-cs"/>
              </a:rPr>
              <a:t>In order to have another perspective about the works on green and software sustainability, we have classified the </a:t>
            </a:r>
            <a:r>
              <a:rPr lang="en-GB" sz="1200" kern="1200" dirty="0" err="1">
                <a:solidFill>
                  <a:schemeClr val="tx1"/>
                </a:solidFill>
                <a:effectLst/>
                <a:latin typeface="+mn-lt"/>
                <a:ea typeface="+mn-ea"/>
                <a:cs typeface="+mn-cs"/>
              </a:rPr>
              <a:t>VOSViewer</a:t>
            </a:r>
            <a:r>
              <a:rPr lang="en-GB" sz="1200" kern="1200" dirty="0">
                <a:solidFill>
                  <a:schemeClr val="tx1"/>
                </a:solidFill>
                <a:effectLst/>
                <a:latin typeface="+mn-lt"/>
                <a:ea typeface="+mn-ea"/>
                <a:cs typeface="+mn-cs"/>
              </a:rPr>
              <a:t> domains shown in Table 19 into SWEBOK (IEEE, 2014). SWEBOK includes 15 areas related to software engineering, we have used neither the foundations areas nor the management areas because they are too general to be useful for classification purposes. </a:t>
            </a:r>
            <a:endParaRPr lang="es-E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Table 21 shows the classification. It is necessary to clarify that we have considered “Computer software selection and evaluation” as Professional Practice”, “Optimization” as “Quality” and “Software Architecture” as “Design”. From this table we can conclude that the 35% of occurrences are domains related to one of the SWEBOK areas. If we add to this figure the 119 </a:t>
            </a:r>
            <a:r>
              <a:rPr lang="en-GB" sz="1200" kern="1200" dirty="0" err="1">
                <a:solidFill>
                  <a:schemeClr val="tx1"/>
                </a:solidFill>
                <a:effectLst/>
                <a:latin typeface="+mn-lt"/>
                <a:ea typeface="+mn-ea"/>
                <a:cs typeface="+mn-cs"/>
              </a:rPr>
              <a:t>ocurrences</a:t>
            </a:r>
            <a:r>
              <a:rPr lang="en-GB" sz="1200" kern="1200" dirty="0">
                <a:solidFill>
                  <a:schemeClr val="tx1"/>
                </a:solidFill>
                <a:effectLst/>
                <a:latin typeface="+mn-lt"/>
                <a:ea typeface="+mn-ea"/>
                <a:cs typeface="+mn-cs"/>
              </a:rPr>
              <a:t> of the generic domain “Software engineering” this percentage increases up to 59,75%. So, most than the half of the works have SWEBOK related keywords. On the opposite, there are four SWEBOK areas without contributions: construction, maintenance, process and </a:t>
            </a:r>
            <a:r>
              <a:rPr lang="en-GB" sz="1200" kern="1200" dirty="0" err="1">
                <a:solidFill>
                  <a:schemeClr val="tx1"/>
                </a:solidFill>
                <a:effectLst/>
                <a:latin typeface="+mn-lt"/>
                <a:ea typeface="+mn-ea"/>
                <a:cs typeface="+mn-cs"/>
              </a:rPr>
              <a:t>models&amp;methods</a:t>
            </a:r>
            <a:r>
              <a:rPr lang="en-GB"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950E1CDB-0043-42FF-AC5C-D64FA9459253}" type="slidenum">
              <a:rPr lang="es-ES" smtClean="0"/>
              <a:pPr/>
              <a:t>21</a:t>
            </a:fld>
            <a:endParaRPr lang="es-ES"/>
          </a:p>
        </p:txBody>
      </p:sp>
    </p:spTree>
    <p:extLst>
      <p:ext uri="{BB962C8B-B14F-4D97-AF65-F5344CB8AC3E}">
        <p14:creationId xmlns:p14="http://schemas.microsoft.com/office/powerpoint/2010/main" val="4280045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section, Fig. 7 will be used as a basis to show a snapshot of what the software sustainability measurement currently looks like. As an example, we shall present some measures and/or indicators defined for each of the levels shown in Fig. 7 (when possible). In some cases, we shall also provide some useful references that include revisions of the literature and can be used as a good point of start.</a:t>
            </a:r>
            <a:endParaRPr lang="es-ES" sz="1200" kern="1200" dirty="0">
              <a:solidFill>
                <a:schemeClr val="tx1"/>
              </a:solidFill>
              <a:effectLst/>
              <a:latin typeface="+mn-lt"/>
              <a:ea typeface="+mn-ea"/>
              <a:cs typeface="+mn-cs"/>
            </a:endParaRPr>
          </a:p>
          <a:p>
            <a:endParaRPr lang="es-ES" dirty="0"/>
          </a:p>
        </p:txBody>
      </p:sp>
      <p:sp>
        <p:nvSpPr>
          <p:cNvPr id="4" name="3 Marcador de número de diapositiva"/>
          <p:cNvSpPr>
            <a:spLocks noGrp="1"/>
          </p:cNvSpPr>
          <p:nvPr>
            <p:ph type="sldNum" sz="quarter" idx="10"/>
          </p:nvPr>
        </p:nvSpPr>
        <p:spPr/>
        <p:txBody>
          <a:bodyPr/>
          <a:lstStyle/>
          <a:p>
            <a:fld id="{950E1CDB-0043-42FF-AC5C-D64FA9459253}" type="slidenum">
              <a:rPr lang="es-ES" smtClean="0"/>
              <a:pPr/>
              <a:t>22</a:t>
            </a:fld>
            <a:endParaRPr lang="es-ES"/>
          </a:p>
        </p:txBody>
      </p:sp>
    </p:spTree>
    <p:extLst>
      <p:ext uri="{BB962C8B-B14F-4D97-AF65-F5344CB8AC3E}">
        <p14:creationId xmlns:p14="http://schemas.microsoft.com/office/powerpoint/2010/main" val="1220369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is the need for socially responsible values to exist, which are to some extent shared by consumers, investors, employees and other social actors, and considered in their decision making. Firms with a good reputation for social responsibility may improve relationships with external actors such as customers, investors, bankers, suppliers and competitors. They may also attract better employees or increase current employees’ motivation and morale in addition to their commitment and loyalty to the firm, which may in turn improve financial outcomes.</a:t>
            </a:r>
            <a:endParaRPr lang="es-ES" dirty="0"/>
          </a:p>
          <a:p>
            <a:endParaRPr lang="es-ES" dirty="0"/>
          </a:p>
        </p:txBody>
      </p:sp>
      <p:sp>
        <p:nvSpPr>
          <p:cNvPr id="4" name="Marcador de número de diapositiva 3"/>
          <p:cNvSpPr>
            <a:spLocks noGrp="1"/>
          </p:cNvSpPr>
          <p:nvPr>
            <p:ph type="sldNum" sz="quarter" idx="10"/>
          </p:nvPr>
        </p:nvSpPr>
        <p:spPr/>
        <p:txBody>
          <a:bodyPr/>
          <a:lstStyle/>
          <a:p>
            <a:fld id="{950E1CDB-0043-42FF-AC5C-D64FA9459253}" type="slidenum">
              <a:rPr lang="es-ES" smtClean="0"/>
              <a:pPr/>
              <a:t>25</a:t>
            </a:fld>
            <a:endParaRPr lang="es-ES"/>
          </a:p>
        </p:txBody>
      </p:sp>
    </p:spTree>
    <p:extLst>
      <p:ext uri="{BB962C8B-B14F-4D97-AF65-F5344CB8AC3E}">
        <p14:creationId xmlns:p14="http://schemas.microsoft.com/office/powerpoint/2010/main" val="1828419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Benefits of CSR for organizations. Investments in socially responsible activities may have internal benefits in the form of helping a firm to develop new resources and capabilities which are related namely to know-how and corporate culture. The external benefits of CSR are related to its effect on corporate reputation. The present-day dominant conception of CSR implies that firms voluntarily integrate social and environmental concerns in their operations and interactions with stakeholders (Castelo and Lima, 2006).</a:t>
            </a:r>
            <a:endParaRPr lang="es-ES" dirty="0"/>
          </a:p>
          <a:p>
            <a:r>
              <a:rPr lang="en-GB" dirty="0"/>
              <a:t>These business benefits of CSR can be classified into monetary and non-monetary benefits. Monetary benefits include direct financial effects and those indirect benefits that result in cash flows which cannot, however, be understood in monetary terms (e.g., an increase in the value of the brand). Engaging in socially responsible activities involves costs. The investments required may not have an immediate pay-off. In fact, whereas the costs involved are usually short-term in nature or are continuous outflows, the benefits are often long-term (Castelo and Lima, 2006).</a:t>
            </a:r>
            <a:endParaRPr lang="es-ES" dirty="0"/>
          </a:p>
          <a:p>
            <a:r>
              <a:rPr lang="en-GB" dirty="0"/>
              <a:t>Non-monetary benefits refer to benefits that are not considered directly in monetary terms, but which nevertheless influence the company’s competitiveness and its financial success (e.g., changes in the prices of the repurchase or a positive change in customers’ attitudes). The business benefits of CSR can therefore be systematized into five major areas: Positive effects on the company’s image and reputation, positive effects on motivation, retention and recruitment of staff, saving costs, growth of revenue from high sales and market share and risk reduction related to CSR.</a:t>
            </a:r>
            <a:endParaRPr lang="es-ES" dirty="0"/>
          </a:p>
          <a:p>
            <a:endParaRPr lang="es-ES" dirty="0"/>
          </a:p>
        </p:txBody>
      </p:sp>
      <p:sp>
        <p:nvSpPr>
          <p:cNvPr id="4" name="Marcador de número de diapositiva 3"/>
          <p:cNvSpPr>
            <a:spLocks noGrp="1"/>
          </p:cNvSpPr>
          <p:nvPr>
            <p:ph type="sldNum" sz="quarter" idx="10"/>
          </p:nvPr>
        </p:nvSpPr>
        <p:spPr/>
        <p:txBody>
          <a:bodyPr/>
          <a:lstStyle/>
          <a:p>
            <a:fld id="{950E1CDB-0043-42FF-AC5C-D64FA9459253}" type="slidenum">
              <a:rPr lang="es-ES" smtClean="0"/>
              <a:pPr/>
              <a:t>26</a:t>
            </a:fld>
            <a:endParaRPr lang="es-ES"/>
          </a:p>
        </p:txBody>
      </p:sp>
    </p:spTree>
    <p:extLst>
      <p:ext uri="{BB962C8B-B14F-4D97-AF65-F5344CB8AC3E}">
        <p14:creationId xmlns:p14="http://schemas.microsoft.com/office/powerpoint/2010/main" val="3947327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50E1CDB-0043-42FF-AC5C-D64FA9459253}" type="slidenum">
              <a:rPr lang="es-ES" smtClean="0"/>
              <a:pPr/>
              <a:t>27</a:t>
            </a:fld>
            <a:endParaRPr lang="es-ES"/>
          </a:p>
        </p:txBody>
      </p:sp>
    </p:spTree>
    <p:extLst>
      <p:ext uri="{BB962C8B-B14F-4D97-AF65-F5344CB8AC3E}">
        <p14:creationId xmlns:p14="http://schemas.microsoft.com/office/powerpoint/2010/main" val="1068709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latin typeface="Trebuchet MS" panose="020B0603020202020204" pitchFamily="34" charset="0"/>
              </a:rPr>
              <a:t>In the </a:t>
            </a:r>
            <a:r>
              <a:rPr lang="en-GB" dirty="0">
                <a:solidFill>
                  <a:srgbClr val="0066FF"/>
                </a:solidFill>
                <a:latin typeface="Trebuchet MS" panose="020B0603020202020204" pitchFamily="34" charset="0"/>
              </a:rPr>
              <a:t>70s</a:t>
            </a:r>
            <a:r>
              <a:rPr lang="en-GB" dirty="0">
                <a:latin typeface="Trebuchet MS" panose="020B0603020202020204" pitchFamily="34" charset="0"/>
              </a:rPr>
              <a:t>: one social responsibility of business, to increase its </a:t>
            </a:r>
            <a:r>
              <a:rPr lang="en-GB" dirty="0">
                <a:solidFill>
                  <a:srgbClr val="0066FF"/>
                </a:solidFill>
                <a:latin typeface="Trebuchet MS" panose="020B0603020202020204" pitchFamily="34" charset="0"/>
              </a:rPr>
              <a:t>profits</a:t>
            </a:r>
            <a:r>
              <a:rPr lang="en-GB" dirty="0">
                <a:latin typeface="Trebuchet MS" panose="020B0603020202020204" pitchFamily="34" charset="0"/>
              </a:rPr>
              <a:t>.</a:t>
            </a:r>
          </a:p>
          <a:p>
            <a:r>
              <a:rPr lang="en-GB" dirty="0">
                <a:solidFill>
                  <a:srgbClr val="0066FF"/>
                </a:solidFill>
                <a:latin typeface="Trebuchet MS" panose="020B0603020202020204" pitchFamily="34" charset="0"/>
              </a:rPr>
              <a:t>Today</a:t>
            </a:r>
            <a:r>
              <a:rPr lang="en-GB" dirty="0">
                <a:latin typeface="Trebuchet MS" panose="020B0603020202020204" pitchFamily="34" charset="0"/>
              </a:rPr>
              <a:t> people expect (and demand):</a:t>
            </a:r>
          </a:p>
          <a:p>
            <a:pPr lvl="1"/>
            <a:r>
              <a:rPr lang="en-GB" dirty="0">
                <a:solidFill>
                  <a:srgbClr val="0066FF"/>
                </a:solidFill>
                <a:latin typeface="Trebuchet MS" panose="020B0603020202020204" pitchFamily="34" charset="0"/>
              </a:rPr>
              <a:t>Consumers</a:t>
            </a:r>
            <a:r>
              <a:rPr lang="en-GB" dirty="0">
                <a:latin typeface="Trebuchet MS" panose="020B0603020202020204" pitchFamily="34" charset="0"/>
              </a:rPr>
              <a:t> want and expect attributes from what they buy - quality, safety, value. </a:t>
            </a:r>
          </a:p>
          <a:p>
            <a:pPr lvl="1"/>
            <a:r>
              <a:rPr lang="en-GB" dirty="0">
                <a:solidFill>
                  <a:srgbClr val="0066FF"/>
                </a:solidFill>
                <a:latin typeface="Trebuchet MS" panose="020B0603020202020204" pitchFamily="34" charset="0"/>
              </a:rPr>
              <a:t>Employees</a:t>
            </a:r>
            <a:r>
              <a:rPr lang="en-GB" dirty="0">
                <a:latin typeface="Trebuchet MS" panose="020B0603020202020204" pitchFamily="34" charset="0"/>
              </a:rPr>
              <a:t> want more than a </a:t>
            </a:r>
            <a:r>
              <a:rPr lang="en-GB" dirty="0" err="1">
                <a:latin typeface="Trebuchet MS" panose="020B0603020202020204" pitchFamily="34" charset="0"/>
              </a:rPr>
              <a:t>paycheck</a:t>
            </a:r>
            <a:r>
              <a:rPr lang="en-GB" dirty="0">
                <a:latin typeface="Trebuchet MS" panose="020B0603020202020204" pitchFamily="34" charset="0"/>
              </a:rPr>
              <a:t>. </a:t>
            </a:r>
          </a:p>
          <a:p>
            <a:pPr lvl="1"/>
            <a:r>
              <a:rPr lang="en-GB" dirty="0">
                <a:solidFill>
                  <a:srgbClr val="0066FF"/>
                </a:solidFill>
                <a:latin typeface="Trebuchet MS" panose="020B0603020202020204" pitchFamily="34" charset="0"/>
              </a:rPr>
              <a:t>Communities</a:t>
            </a:r>
            <a:r>
              <a:rPr lang="en-GB" dirty="0">
                <a:latin typeface="Trebuchet MS" panose="020B0603020202020204" pitchFamily="34" charset="0"/>
              </a:rPr>
              <a:t> want the company:</a:t>
            </a:r>
          </a:p>
          <a:p>
            <a:pPr lvl="2"/>
            <a:r>
              <a:rPr lang="en-GB" dirty="0">
                <a:latin typeface="Trebuchet MS" panose="020B0603020202020204" pitchFamily="34" charset="0"/>
              </a:rPr>
              <a:t>to be a good corporate citizen and hire from the community</a:t>
            </a:r>
          </a:p>
          <a:p>
            <a:pPr lvl="2"/>
            <a:r>
              <a:rPr lang="en-GB" dirty="0">
                <a:latin typeface="Trebuchet MS" panose="020B0603020202020204" pitchFamily="34" charset="0"/>
              </a:rPr>
              <a:t>provide employees with a living wage</a:t>
            </a:r>
          </a:p>
          <a:p>
            <a:pPr lvl="2"/>
            <a:r>
              <a:rPr lang="en-GB" dirty="0">
                <a:latin typeface="Trebuchet MS" panose="020B0603020202020204" pitchFamily="34" charset="0"/>
              </a:rPr>
              <a:t>not pollute</a:t>
            </a:r>
          </a:p>
          <a:p>
            <a:pPr lvl="2"/>
            <a:r>
              <a:rPr lang="en-GB" dirty="0">
                <a:latin typeface="Trebuchet MS" panose="020B0603020202020204" pitchFamily="34" charset="0"/>
              </a:rPr>
              <a:t>to pay its fair share of taxes </a:t>
            </a:r>
          </a:p>
          <a:p>
            <a:pPr lvl="2"/>
            <a:r>
              <a:rPr lang="en-GB" dirty="0">
                <a:latin typeface="Trebuchet MS" panose="020B0603020202020204" pitchFamily="34" charset="0"/>
              </a:rPr>
              <a:t>support the community</a:t>
            </a:r>
            <a:endParaRPr lang="es-ES" dirty="0">
              <a:latin typeface="Trebuchet MS" panose="020B0603020202020204" pitchFamily="34" charset="0"/>
            </a:endParaRPr>
          </a:p>
          <a:p>
            <a:endParaRPr lang="es-ES" dirty="0"/>
          </a:p>
        </p:txBody>
      </p:sp>
      <p:sp>
        <p:nvSpPr>
          <p:cNvPr id="4" name="Marcador de número de diapositiva 3"/>
          <p:cNvSpPr>
            <a:spLocks noGrp="1"/>
          </p:cNvSpPr>
          <p:nvPr>
            <p:ph type="sldNum" sz="quarter" idx="10"/>
          </p:nvPr>
        </p:nvSpPr>
        <p:spPr/>
        <p:txBody>
          <a:bodyPr/>
          <a:lstStyle/>
          <a:p>
            <a:fld id="{950E1CDB-0043-42FF-AC5C-D64FA9459253}" type="slidenum">
              <a:rPr lang="es-ES" smtClean="0"/>
              <a:pPr/>
              <a:t>28</a:t>
            </a:fld>
            <a:endParaRPr lang="es-ES"/>
          </a:p>
        </p:txBody>
      </p:sp>
    </p:spTree>
    <p:extLst>
      <p:ext uri="{BB962C8B-B14F-4D97-AF65-F5344CB8AC3E}">
        <p14:creationId xmlns:p14="http://schemas.microsoft.com/office/powerpoint/2010/main" val="39142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sz="1200" kern="1200" dirty="0">
                <a:solidFill>
                  <a:schemeClr val="tx1"/>
                </a:solidFill>
                <a:effectLst/>
                <a:latin typeface="+mn-lt"/>
                <a:ea typeface="+mn-ea"/>
                <a:cs typeface="+mn-cs"/>
              </a:rPr>
              <a:t>The company sells software through the software-as-a-service model.</a:t>
            </a:r>
          </a:p>
          <a:p>
            <a:r>
              <a:rPr lang="en-GB" dirty="0">
                <a:latin typeface="Trebuchet MS" panose="020B0603020202020204" pitchFamily="34" charset="0"/>
              </a:rPr>
              <a:t>We have studied </a:t>
            </a:r>
            <a:r>
              <a:rPr lang="en-GB" dirty="0">
                <a:solidFill>
                  <a:srgbClr val="0066FF"/>
                </a:solidFill>
                <a:latin typeface="Trebuchet MS" panose="020B0603020202020204" pitchFamily="34" charset="0"/>
              </a:rPr>
              <a:t>companies </a:t>
            </a:r>
            <a:r>
              <a:rPr lang="en-GB" dirty="0">
                <a:latin typeface="Trebuchet MS" panose="020B0603020202020204" pitchFamily="34" charset="0"/>
              </a:rPr>
              <a:t>that develop </a:t>
            </a:r>
            <a:r>
              <a:rPr lang="en-GB" dirty="0">
                <a:solidFill>
                  <a:srgbClr val="0066FF"/>
                </a:solidFill>
                <a:latin typeface="Trebuchet MS" panose="020B0603020202020204" pitchFamily="34" charset="0"/>
              </a:rPr>
              <a:t>software</a:t>
            </a:r>
            <a:r>
              <a:rPr lang="en-GB" dirty="0">
                <a:latin typeface="Trebuchet MS" panose="020B0603020202020204" pitchFamily="34" charset="0"/>
              </a:rPr>
              <a:t> trying to know if they are aligned with </a:t>
            </a:r>
            <a:r>
              <a:rPr lang="en-GB" dirty="0">
                <a:solidFill>
                  <a:srgbClr val="0066FF"/>
                </a:solidFill>
                <a:latin typeface="Trebuchet MS" panose="020B0603020202020204" pitchFamily="34" charset="0"/>
              </a:rPr>
              <a:t>software sustainability</a:t>
            </a:r>
            <a:r>
              <a:rPr lang="en-GB" dirty="0">
                <a:latin typeface="Trebuchet MS" panose="020B0603020202020204" pitchFamily="34" charset="0"/>
              </a:rPr>
              <a:t>. </a:t>
            </a:r>
          </a:p>
          <a:p>
            <a:r>
              <a:rPr lang="en-GB" dirty="0">
                <a:latin typeface="Trebuchet MS" panose="020B0603020202020204" pitchFamily="34" charset="0"/>
              </a:rPr>
              <a:t>To do that, we have studied the </a:t>
            </a:r>
            <a:r>
              <a:rPr lang="en-GB" dirty="0">
                <a:solidFill>
                  <a:srgbClr val="0066FF"/>
                </a:solidFill>
                <a:latin typeface="Trebuchet MS" panose="020B0603020202020204" pitchFamily="34" charset="0"/>
              </a:rPr>
              <a:t>CSR</a:t>
            </a:r>
            <a:r>
              <a:rPr lang="en-GB" dirty="0">
                <a:latin typeface="Trebuchet MS" panose="020B0603020202020204" pitchFamily="34" charset="0"/>
              </a:rPr>
              <a:t> of the </a:t>
            </a:r>
            <a:r>
              <a:rPr lang="en-GB" dirty="0">
                <a:solidFill>
                  <a:srgbClr val="0066FF"/>
                </a:solidFill>
                <a:latin typeface="Trebuchet MS" panose="020B0603020202020204" pitchFamily="34" charset="0"/>
              </a:rPr>
              <a:t>ten biggest software companies</a:t>
            </a:r>
            <a:r>
              <a:rPr lang="en-GB" dirty="0">
                <a:latin typeface="Trebuchet MS" panose="020B0603020202020204" pitchFamily="34" charset="0"/>
              </a:rPr>
              <a:t> identifying if they are considering software sustainability aspects. </a:t>
            </a:r>
            <a:endParaRPr lang="es-ES" dirty="0">
              <a:latin typeface="Trebuchet MS" panose="020B0603020202020204" pitchFamily="34" charset="0"/>
            </a:endParaRPr>
          </a:p>
          <a:p>
            <a:endParaRPr lang="es-ES" dirty="0"/>
          </a:p>
        </p:txBody>
      </p:sp>
      <p:sp>
        <p:nvSpPr>
          <p:cNvPr id="4" name="Marcador de número de diapositiva 3"/>
          <p:cNvSpPr>
            <a:spLocks noGrp="1"/>
          </p:cNvSpPr>
          <p:nvPr>
            <p:ph type="sldNum" sz="quarter" idx="10"/>
          </p:nvPr>
        </p:nvSpPr>
        <p:spPr/>
        <p:txBody>
          <a:bodyPr/>
          <a:lstStyle/>
          <a:p>
            <a:fld id="{950E1CDB-0043-42FF-AC5C-D64FA9459253}" type="slidenum">
              <a:rPr lang="es-ES" smtClean="0"/>
              <a:pPr/>
              <a:t>29</a:t>
            </a:fld>
            <a:endParaRPr lang="es-ES"/>
          </a:p>
        </p:txBody>
      </p:sp>
    </p:spTree>
    <p:extLst>
      <p:ext uri="{BB962C8B-B14F-4D97-AF65-F5344CB8AC3E}">
        <p14:creationId xmlns:p14="http://schemas.microsoft.com/office/powerpoint/2010/main" val="173546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percentage of actions which are directly related to some of the sustainability dimensions. As we previously mentioned, the sustainability dimensions are: human, economic and environmental. In the environmental dimension, we distinguish between green hardware and green software. In addition, the green software dimension is divided into green in software and green by software. </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950E1CDB-0043-42FF-AC5C-D64FA9459253}" type="slidenum">
              <a:rPr lang="es-ES" smtClean="0"/>
              <a:pPr/>
              <a:t>30</a:t>
            </a:fld>
            <a:endParaRPr lang="es-ES"/>
          </a:p>
        </p:txBody>
      </p:sp>
    </p:spTree>
    <p:extLst>
      <p:ext uri="{BB962C8B-B14F-4D97-AF65-F5344CB8AC3E}">
        <p14:creationId xmlns:p14="http://schemas.microsoft.com/office/powerpoint/2010/main" val="2281479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a:p>
        </p:txBody>
      </p:sp>
      <p:sp>
        <p:nvSpPr>
          <p:cNvPr id="4" name="3 Marcador de número de diapositiva"/>
          <p:cNvSpPr>
            <a:spLocks noGrp="1"/>
          </p:cNvSpPr>
          <p:nvPr>
            <p:ph type="sldNum" sz="quarter" idx="10"/>
          </p:nvPr>
        </p:nvSpPr>
        <p:spPr/>
        <p:txBody>
          <a:bodyPr/>
          <a:lstStyle/>
          <a:p>
            <a:fld id="{950E1CDB-0043-42FF-AC5C-D64FA9459253}" type="slidenum">
              <a:rPr lang="es-ES" smtClean="0"/>
              <a:pPr/>
              <a:t>3</a:t>
            </a:fld>
            <a:endParaRPr lang="es-ES"/>
          </a:p>
        </p:txBody>
      </p:sp>
    </p:spTree>
    <p:extLst>
      <p:ext uri="{BB962C8B-B14F-4D97-AF65-F5344CB8AC3E}">
        <p14:creationId xmlns:p14="http://schemas.microsoft.com/office/powerpoint/2010/main" val="2032078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percentage of actions which are directly related to some of the sustainability dimensions. As we previously mentioned, the sustainability dimensions are: human, economic and environmental. In the environmental dimension, we distinguish between green hardware and green software. In addition, the green software dimension is divided into green in software and green by software. </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950E1CDB-0043-42FF-AC5C-D64FA9459253}" type="slidenum">
              <a:rPr lang="es-ES" smtClean="0"/>
              <a:pPr/>
              <a:t>31</a:t>
            </a:fld>
            <a:endParaRPr lang="es-ES"/>
          </a:p>
        </p:txBody>
      </p:sp>
    </p:spTree>
    <p:extLst>
      <p:ext uri="{BB962C8B-B14F-4D97-AF65-F5344CB8AC3E}">
        <p14:creationId xmlns:p14="http://schemas.microsoft.com/office/powerpoint/2010/main" val="1614854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percentage of actions which are directly related to some of the sustainability dimensions. As we previously mentioned, the sustainability dimensions are: human, economic and environmental. In the environmental dimension, we distinguish between green hardware and green software. In addition, the green software dimension is divided into green in software and green by software. </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950E1CDB-0043-42FF-AC5C-D64FA9459253}" type="slidenum">
              <a:rPr lang="es-ES" smtClean="0"/>
              <a:pPr/>
              <a:t>32</a:t>
            </a:fld>
            <a:endParaRPr lang="es-ES"/>
          </a:p>
        </p:txBody>
      </p:sp>
    </p:spTree>
    <p:extLst>
      <p:ext uri="{BB962C8B-B14F-4D97-AF65-F5344CB8AC3E}">
        <p14:creationId xmlns:p14="http://schemas.microsoft.com/office/powerpoint/2010/main" val="2391634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percentage of actions which are directly related to some of the sustainability dimensions. As we previously mentioned, the sustainability dimensions are: human, economic and environmental. In the environmental dimension, we distinguish between green hardware and green software. In addition, the green software dimension is divided into green in software and green by software. </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950E1CDB-0043-42FF-AC5C-D64FA9459253}" type="slidenum">
              <a:rPr lang="es-ES" smtClean="0"/>
              <a:pPr/>
              <a:t>33</a:t>
            </a:fld>
            <a:endParaRPr lang="es-ES"/>
          </a:p>
        </p:txBody>
      </p:sp>
    </p:spTree>
    <p:extLst>
      <p:ext uri="{BB962C8B-B14F-4D97-AF65-F5344CB8AC3E}">
        <p14:creationId xmlns:p14="http://schemas.microsoft.com/office/powerpoint/2010/main" val="617679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percentage of actions which are directly related to some of the sustainability dimensions. As we previously mentioned, the sustainability dimensions are: human, economic and environmental. In the environmental dimension, we distinguish between green hardware and green software. In addition, the green software dimension is divided into green in software and green by software. </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950E1CDB-0043-42FF-AC5C-D64FA9459253}" type="slidenum">
              <a:rPr lang="es-ES" smtClean="0"/>
              <a:pPr/>
              <a:t>34</a:t>
            </a:fld>
            <a:endParaRPr lang="es-ES"/>
          </a:p>
        </p:txBody>
      </p:sp>
    </p:spTree>
    <p:extLst>
      <p:ext uri="{BB962C8B-B14F-4D97-AF65-F5344CB8AC3E}">
        <p14:creationId xmlns:p14="http://schemas.microsoft.com/office/powerpoint/2010/main" val="4263908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percentage of actions which are directly related to some of the sustainability dimensions. As we previously mentioned, the sustainability dimensions are: human, economic and environmental. In the environmental dimension, we distinguish between green hardware and green software. In addition, the green software dimension is divided into green in software and green by software. </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950E1CDB-0043-42FF-AC5C-D64FA9459253}" type="slidenum">
              <a:rPr lang="es-ES" smtClean="0"/>
              <a:pPr/>
              <a:t>35</a:t>
            </a:fld>
            <a:endParaRPr lang="es-ES"/>
          </a:p>
        </p:txBody>
      </p:sp>
    </p:spTree>
    <p:extLst>
      <p:ext uri="{BB962C8B-B14F-4D97-AF65-F5344CB8AC3E}">
        <p14:creationId xmlns:p14="http://schemas.microsoft.com/office/powerpoint/2010/main" val="3930125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percentage of actions which are directly related to some of the sustainability dimensions. As we previously mentioned, the sustainability dimensions are: human, economic and environmental. In the environmental dimension, we distinguish between green hardware and green software. In addition, the green software dimension is divided into green in software and green by software. </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950E1CDB-0043-42FF-AC5C-D64FA9459253}" type="slidenum">
              <a:rPr lang="es-ES" smtClean="0"/>
              <a:pPr/>
              <a:t>36</a:t>
            </a:fld>
            <a:endParaRPr lang="es-ES"/>
          </a:p>
        </p:txBody>
      </p:sp>
    </p:spTree>
    <p:extLst>
      <p:ext uri="{BB962C8B-B14F-4D97-AF65-F5344CB8AC3E}">
        <p14:creationId xmlns:p14="http://schemas.microsoft.com/office/powerpoint/2010/main" val="22032967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percentage of actions which are directly related to some of the sustainability dimensions. As we previously mentioned, the sustainability dimensions are: human, economic and environmental. In the environmental dimension, we distinguish between green hardware and green software. In addition, the green software dimension is divided into green in software and green by software. </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950E1CDB-0043-42FF-AC5C-D64FA9459253}" type="slidenum">
              <a:rPr lang="es-ES" smtClean="0"/>
              <a:pPr/>
              <a:t>37</a:t>
            </a:fld>
            <a:endParaRPr lang="es-ES"/>
          </a:p>
        </p:txBody>
      </p:sp>
    </p:spTree>
    <p:extLst>
      <p:ext uri="{BB962C8B-B14F-4D97-AF65-F5344CB8AC3E}">
        <p14:creationId xmlns:p14="http://schemas.microsoft.com/office/powerpoint/2010/main" val="715670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percentage of actions which are directly related to some of the sustainability dimensions. As we previously mentioned, the sustainability dimensions are: human, economic and environmental. In the environmental dimension, we distinguish between green hardware and green software. In addition, the green software dimension is divided into green in software and green by software. </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950E1CDB-0043-42FF-AC5C-D64FA9459253}" type="slidenum">
              <a:rPr lang="es-ES" smtClean="0"/>
              <a:pPr/>
              <a:t>38</a:t>
            </a:fld>
            <a:endParaRPr lang="es-ES"/>
          </a:p>
        </p:txBody>
      </p:sp>
    </p:spTree>
    <p:extLst>
      <p:ext uri="{BB962C8B-B14F-4D97-AF65-F5344CB8AC3E}">
        <p14:creationId xmlns:p14="http://schemas.microsoft.com/office/powerpoint/2010/main" val="7925744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section, Fig. 7 will be used as a basis to show a snapshot of what the software sustainability measurement currently looks like. As an example, we shall present some measures and/or indicators defined for each of the levels shown in Fig. 7 (when possible). In some cases, we shall also provide some useful references that include revisions of the literature and can be used as a good point of start.</a:t>
            </a:r>
            <a:endParaRPr lang="es-ES" sz="1200" kern="1200" dirty="0">
              <a:solidFill>
                <a:schemeClr val="tx1"/>
              </a:solidFill>
              <a:effectLst/>
              <a:latin typeface="+mn-lt"/>
              <a:ea typeface="+mn-ea"/>
              <a:cs typeface="+mn-cs"/>
            </a:endParaRPr>
          </a:p>
          <a:p>
            <a:endParaRPr lang="es-ES" dirty="0"/>
          </a:p>
        </p:txBody>
      </p:sp>
      <p:sp>
        <p:nvSpPr>
          <p:cNvPr id="4" name="3 Marcador de número de diapositiva"/>
          <p:cNvSpPr>
            <a:spLocks noGrp="1"/>
          </p:cNvSpPr>
          <p:nvPr>
            <p:ph type="sldNum" sz="quarter" idx="10"/>
          </p:nvPr>
        </p:nvSpPr>
        <p:spPr/>
        <p:txBody>
          <a:bodyPr/>
          <a:lstStyle/>
          <a:p>
            <a:fld id="{950E1CDB-0043-42FF-AC5C-D64FA9459253}" type="slidenum">
              <a:rPr lang="es-ES" smtClean="0"/>
              <a:pPr/>
              <a:t>39</a:t>
            </a:fld>
            <a:endParaRPr lang="es-ES"/>
          </a:p>
        </p:txBody>
      </p:sp>
    </p:spTree>
    <p:extLst>
      <p:ext uri="{BB962C8B-B14F-4D97-AF65-F5344CB8AC3E}">
        <p14:creationId xmlns:p14="http://schemas.microsoft.com/office/powerpoint/2010/main" val="2952561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section, Fig. 7 will be used as a basis to show a snapshot of what the software sustainability measurement currently looks like. As an example, we shall present some measures and/or indicators defined for each of the levels shown in Fig. 7 (when possible). In some cases, we shall also provide some useful references that include revisions of the literature and can be used as a good point of start.</a:t>
            </a:r>
            <a:endParaRPr lang="es-ES" sz="1200" kern="1200" dirty="0">
              <a:solidFill>
                <a:schemeClr val="tx1"/>
              </a:solidFill>
              <a:effectLst/>
              <a:latin typeface="+mn-lt"/>
              <a:ea typeface="+mn-ea"/>
              <a:cs typeface="+mn-cs"/>
            </a:endParaRPr>
          </a:p>
          <a:p>
            <a:endParaRPr lang="es-ES" dirty="0"/>
          </a:p>
        </p:txBody>
      </p:sp>
      <p:sp>
        <p:nvSpPr>
          <p:cNvPr id="4" name="3 Marcador de número de diapositiva"/>
          <p:cNvSpPr>
            <a:spLocks noGrp="1"/>
          </p:cNvSpPr>
          <p:nvPr>
            <p:ph type="sldNum" sz="quarter" idx="10"/>
          </p:nvPr>
        </p:nvSpPr>
        <p:spPr/>
        <p:txBody>
          <a:bodyPr/>
          <a:lstStyle/>
          <a:p>
            <a:fld id="{950E1CDB-0043-42FF-AC5C-D64FA9459253}" type="slidenum">
              <a:rPr lang="es-ES" smtClean="0"/>
              <a:pPr/>
              <a:t>41</a:t>
            </a:fld>
            <a:endParaRPr lang="es-ES"/>
          </a:p>
        </p:txBody>
      </p:sp>
    </p:spTree>
    <p:extLst>
      <p:ext uri="{BB962C8B-B14F-4D97-AF65-F5344CB8AC3E}">
        <p14:creationId xmlns:p14="http://schemas.microsoft.com/office/powerpoint/2010/main" val="404964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77500" lnSpcReduction="20000"/>
          </a:bodyPr>
          <a:lstStyle/>
          <a:p>
            <a:r>
              <a:rPr lang="en-US" dirty="0"/>
              <a:t>several definitions of sustainability can be found in literature: </a:t>
            </a:r>
          </a:p>
          <a:p>
            <a:r>
              <a:rPr lang="en-US" dirty="0"/>
              <a:t>•	The Collins dictionary [2], defines Sustainability as “the ability to be maintained at a steady level without exhausting natural resources or causing severe ecological damage”. </a:t>
            </a:r>
          </a:p>
          <a:p>
            <a:r>
              <a:rPr lang="en-US" dirty="0"/>
              <a:t>•	A similar definition of ‘sustainable’ can be found in the Merriam-Webster dictionary: “of, relating to, or being a method of harvesting or using a resource so that the resource is not depleted or permanently damaged” [3].</a:t>
            </a:r>
          </a:p>
          <a:p>
            <a:r>
              <a:rPr lang="en-US" dirty="0"/>
              <a:t>•	According to [4], a sustainable world is broadly defined as “one in which humans can survive without jeopardizing the continued survival of future generations of humans in a healthy environment"</a:t>
            </a:r>
          </a:p>
          <a:p>
            <a:r>
              <a:rPr lang="en-US" dirty="0"/>
              <a:t>•	In [5], the authors state that “sustainability can be discussed with reference to a concrete system (ecological system, a specific software system, etc.), therefore, global sustainability implies the capacity for endurance given the functioning of all these systems in concert”.</a:t>
            </a:r>
          </a:p>
          <a:p>
            <a:r>
              <a:rPr lang="en-US" dirty="0"/>
              <a:t>•	“Sustainability is the capacity to endure and, for humans, the potential for long-term maintenance” [6]. </a:t>
            </a:r>
          </a:p>
          <a:p>
            <a:r>
              <a:rPr lang="en-US" dirty="0"/>
              <a:t>•	From another perspective, Sustainability can be viewed as “one more central quality attribute in a row with the standard quality attributes of correctness, efficiency, and so forth” [6]. These same authors also defined the term Sustainable development as being that which “includes the aspect to develop a sustainable product, as well as the aspect to develop a product using a sustainable development process”.</a:t>
            </a:r>
          </a:p>
          <a:p>
            <a:r>
              <a:rPr lang="en-US" dirty="0"/>
              <a:t>•	The United Nations (UN)’ </a:t>
            </a:r>
            <a:r>
              <a:rPr lang="en-US" dirty="0" err="1"/>
              <a:t>Brundtland</a:t>
            </a:r>
            <a:r>
              <a:rPr lang="en-US" dirty="0"/>
              <a:t> report defines sustainable development as the ability to “meet the needs of the present without compromising the ability of future generations to satisfy their own needs” [7]. According to the UN, sustainable development needs to satisfy the requirements of three dimensions, which are society, the economy, and the environment.</a:t>
            </a:r>
          </a:p>
          <a:p>
            <a:r>
              <a:rPr lang="en-US" dirty="0"/>
              <a:t>•	In [8], the author identifies the same dimensions as those defined in the aforementioned UN report for sustainable development: economic development, social development and environmental protection:</a:t>
            </a:r>
          </a:p>
          <a:p>
            <a:r>
              <a:rPr lang="en-US" dirty="0"/>
              <a:t>o	“Environmental sustainability ensures that the environment is able to replenish itself at a faster rate than it is destroyed by human actions. For instance, the use of recycled material for IT Hardware production helps to conserve natural resources </a:t>
            </a:r>
          </a:p>
          <a:p>
            <a:r>
              <a:rPr lang="en-US" dirty="0"/>
              <a:t>o	Social development is concerned about creating a sustainable society which includes social justice or reducing poverty. In general all actions that promote social equity and ethical consumerism and</a:t>
            </a:r>
          </a:p>
          <a:p>
            <a:r>
              <a:rPr lang="en-US" dirty="0"/>
              <a:t>o	The economic pillar ensures that our economic growth maintains a healthy balance with our ecosystem; it integrates environmental and social concerns into business”.</a:t>
            </a:r>
          </a:p>
          <a:p>
            <a:r>
              <a:rPr lang="en-US" dirty="0"/>
              <a:t> Of all the definitions shown above, the most widely-used is that established by the United Nations (UN)’ </a:t>
            </a:r>
            <a:r>
              <a:rPr lang="en-US" dirty="0" err="1"/>
              <a:t>Brundtland</a:t>
            </a:r>
            <a:r>
              <a:rPr lang="en-US" dirty="0"/>
              <a:t> report [7]. </a:t>
            </a:r>
          </a:p>
          <a:p>
            <a:endParaRPr lang="es-ES" dirty="0"/>
          </a:p>
        </p:txBody>
      </p:sp>
      <p:sp>
        <p:nvSpPr>
          <p:cNvPr id="4" name="3 Marcador de número de diapositiva"/>
          <p:cNvSpPr>
            <a:spLocks noGrp="1"/>
          </p:cNvSpPr>
          <p:nvPr>
            <p:ph type="sldNum" sz="quarter" idx="10"/>
          </p:nvPr>
        </p:nvSpPr>
        <p:spPr/>
        <p:txBody>
          <a:bodyPr/>
          <a:lstStyle/>
          <a:p>
            <a:fld id="{950E1CDB-0043-42FF-AC5C-D64FA9459253}" type="slidenum">
              <a:rPr lang="es-ES" smtClean="0"/>
              <a:pPr/>
              <a:t>4</a:t>
            </a:fld>
            <a:endParaRPr lang="es-ES"/>
          </a:p>
        </p:txBody>
      </p:sp>
    </p:spTree>
    <p:extLst>
      <p:ext uri="{BB962C8B-B14F-4D97-AF65-F5344CB8AC3E}">
        <p14:creationId xmlns:p14="http://schemas.microsoft.com/office/powerpoint/2010/main" val="34013211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latin typeface="Trebuchet MS" panose="020B0603020202020204" pitchFamily="34" charset="0"/>
              </a:rPr>
              <a:t>The final goal is to </a:t>
            </a:r>
            <a:r>
              <a:rPr lang="en-US" dirty="0">
                <a:solidFill>
                  <a:srgbClr val="0066FF"/>
                </a:solidFill>
                <a:latin typeface="Trebuchet MS" panose="020B0603020202020204" pitchFamily="34" charset="0"/>
              </a:rPr>
              <a:t>use the measurements </a:t>
            </a:r>
            <a:r>
              <a:rPr lang="en-US" dirty="0">
                <a:latin typeface="Trebuchet MS" panose="020B0603020202020204" pitchFamily="34" charset="0"/>
              </a:rPr>
              <a:t>carried out in order to:</a:t>
            </a:r>
          </a:p>
          <a:p>
            <a:pPr lvl="1"/>
            <a:r>
              <a:rPr lang="en-US" dirty="0">
                <a:solidFill>
                  <a:srgbClr val="0066FF"/>
                </a:solidFill>
                <a:latin typeface="Trebuchet MS" panose="020B0603020202020204" pitchFamily="34" charset="0"/>
              </a:rPr>
              <a:t>analyze the consumption </a:t>
            </a:r>
            <a:r>
              <a:rPr lang="en-US" dirty="0">
                <a:latin typeface="Trebuchet MS" panose="020B0603020202020204" pitchFamily="34" charset="0"/>
              </a:rPr>
              <a:t>of the software.</a:t>
            </a:r>
          </a:p>
          <a:p>
            <a:pPr lvl="1"/>
            <a:r>
              <a:rPr lang="en-US" dirty="0">
                <a:latin typeface="Trebuchet MS" panose="020B0603020202020204" pitchFamily="34" charset="0"/>
              </a:rPr>
              <a:t>know the </a:t>
            </a:r>
            <a:r>
              <a:rPr lang="en-US" dirty="0">
                <a:solidFill>
                  <a:srgbClr val="0066FF"/>
                </a:solidFill>
                <a:latin typeface="Trebuchet MS" panose="020B0603020202020204" pitchFamily="34" charset="0"/>
              </a:rPr>
              <a:t>behavior of the software </a:t>
            </a:r>
            <a:r>
              <a:rPr lang="en-US" dirty="0">
                <a:latin typeface="Trebuchet MS" panose="020B0603020202020204" pitchFamily="34" charset="0"/>
              </a:rPr>
              <a:t>and its different versions,  to find out if these versions worsen the energy consumption of the software or not.</a:t>
            </a:r>
          </a:p>
          <a:p>
            <a:pPr lvl="1"/>
            <a:r>
              <a:rPr lang="en-US" dirty="0">
                <a:latin typeface="Trebuchet MS" panose="020B0603020202020204" pitchFamily="34" charset="0"/>
              </a:rPr>
              <a:t>identify </a:t>
            </a:r>
            <a:r>
              <a:rPr lang="en-US" dirty="0">
                <a:solidFill>
                  <a:srgbClr val="0066FF"/>
                </a:solidFill>
                <a:latin typeface="Trebuchet MS" panose="020B0603020202020204" pitchFamily="34" charset="0"/>
              </a:rPr>
              <a:t>consumption patterns </a:t>
            </a:r>
            <a:r>
              <a:rPr lang="en-US" dirty="0">
                <a:latin typeface="Trebuchet MS" panose="020B0603020202020204" pitchFamily="34" charset="0"/>
              </a:rPr>
              <a:t>which can guide the improvement of the energy efficiency of the software applications. </a:t>
            </a:r>
          </a:p>
          <a:p>
            <a:pPr lvl="1"/>
            <a:r>
              <a:rPr lang="en-US" dirty="0">
                <a:solidFill>
                  <a:srgbClr val="0066FF"/>
                </a:solidFill>
                <a:latin typeface="Trebuchet MS" panose="020B0603020202020204" pitchFamily="34" charset="0"/>
              </a:rPr>
              <a:t>recommend software changes </a:t>
            </a:r>
            <a:r>
              <a:rPr lang="en-US" dirty="0">
                <a:latin typeface="Trebuchet MS" panose="020B0603020202020204" pitchFamily="34" charset="0"/>
              </a:rPr>
              <a:t>in an effort to improve energy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rebuchet MS" panose="020B0603020202020204" pitchFamily="34" charset="0"/>
              </a:rPr>
              <a:t>The framework must include a set of </a:t>
            </a:r>
            <a:r>
              <a:rPr lang="en-US" dirty="0">
                <a:solidFill>
                  <a:srgbClr val="0066FF"/>
                </a:solidFill>
                <a:latin typeface="Trebuchet MS" panose="020B0603020202020204" pitchFamily="34" charset="0"/>
              </a:rPr>
              <a:t>guidelines</a:t>
            </a:r>
            <a:r>
              <a:rPr lang="en-US" dirty="0">
                <a:latin typeface="Trebuchet MS" panose="020B0603020202020204" pitchFamily="34" charset="0"/>
              </a:rPr>
              <a:t>, empirically validated, which can help developers to understand the </a:t>
            </a:r>
            <a:r>
              <a:rPr lang="en-US" dirty="0">
                <a:solidFill>
                  <a:srgbClr val="0066FF"/>
                </a:solidFill>
                <a:latin typeface="Trebuchet MS" panose="020B0603020202020204" pitchFamily="34" charset="0"/>
              </a:rPr>
              <a:t>energy consumption effects</a:t>
            </a:r>
            <a:r>
              <a:rPr lang="en-US" dirty="0">
                <a:solidFill>
                  <a:srgbClr val="0000FF"/>
                </a:solidFill>
                <a:latin typeface="Trebuchet MS" panose="020B0603020202020204" pitchFamily="34" charset="0"/>
              </a:rPr>
              <a:t> </a:t>
            </a:r>
            <a:r>
              <a:rPr lang="en-US" dirty="0">
                <a:latin typeface="Trebuchet MS" panose="020B0603020202020204" pitchFamily="34" charset="0"/>
              </a:rPr>
              <a:t>of their software engineering </a:t>
            </a:r>
            <a:r>
              <a:rPr lang="en-US" dirty="0">
                <a:solidFill>
                  <a:srgbClr val="0066FF"/>
                </a:solidFill>
                <a:latin typeface="Trebuchet MS" panose="020B0603020202020204" pitchFamily="34" charset="0"/>
              </a:rPr>
              <a:t>decisions</a:t>
            </a:r>
            <a:r>
              <a:rPr lang="en-US" dirty="0">
                <a:latin typeface="Trebuchet MS" panose="020B0603020202020204" pitchFamily="34" charset="0"/>
              </a:rPr>
              <a:t>, and therefore </a:t>
            </a:r>
            <a:r>
              <a:rPr lang="en-US" dirty="0">
                <a:solidFill>
                  <a:srgbClr val="0066FF"/>
                </a:solidFill>
                <a:latin typeface="Trebuchet MS" panose="020B0603020202020204" pitchFamily="34" charset="0"/>
              </a:rPr>
              <a:t>promote energy-efficient</a:t>
            </a:r>
            <a:r>
              <a:rPr lang="en-US" dirty="0">
                <a:solidFill>
                  <a:srgbClr val="0000FF"/>
                </a:solidFill>
                <a:latin typeface="Trebuchet MS" panose="020B0603020202020204" pitchFamily="34" charset="0"/>
              </a:rPr>
              <a:t> </a:t>
            </a:r>
            <a:r>
              <a:rPr lang="en-US" dirty="0">
                <a:latin typeface="Trebuchet MS" panose="020B0603020202020204" pitchFamily="34" charset="0"/>
              </a:rPr>
              <a:t>software </a:t>
            </a:r>
            <a:r>
              <a:rPr lang="en-US" dirty="0">
                <a:solidFill>
                  <a:srgbClr val="0066FF"/>
                </a:solidFill>
                <a:latin typeface="Trebuchet MS" panose="020B0603020202020204" pitchFamily="34" charset="0"/>
              </a:rPr>
              <a:t>development. </a:t>
            </a:r>
            <a:endParaRPr lang="es-ES" dirty="0">
              <a:solidFill>
                <a:srgbClr val="0066FF"/>
              </a:solidFill>
              <a:latin typeface="Trebuchet MS" panose="020B0603020202020204" pitchFamily="34" charset="0"/>
            </a:endParaRPr>
          </a:p>
          <a:p>
            <a:endParaRPr lang="es-ES" dirty="0"/>
          </a:p>
        </p:txBody>
      </p:sp>
      <p:sp>
        <p:nvSpPr>
          <p:cNvPr id="4" name="Marcador de número de diapositiva 3"/>
          <p:cNvSpPr>
            <a:spLocks noGrp="1"/>
          </p:cNvSpPr>
          <p:nvPr>
            <p:ph type="sldNum" sz="quarter" idx="10"/>
          </p:nvPr>
        </p:nvSpPr>
        <p:spPr/>
        <p:txBody>
          <a:bodyPr/>
          <a:lstStyle/>
          <a:p>
            <a:fld id="{950E1CDB-0043-42FF-AC5C-D64FA9459253}" type="slidenum">
              <a:rPr lang="es-ES" smtClean="0"/>
              <a:pPr/>
              <a:t>42</a:t>
            </a:fld>
            <a:endParaRPr lang="es-ES"/>
          </a:p>
        </p:txBody>
      </p:sp>
    </p:spTree>
    <p:extLst>
      <p:ext uri="{BB962C8B-B14F-4D97-AF65-F5344CB8AC3E}">
        <p14:creationId xmlns:p14="http://schemas.microsoft.com/office/powerpoint/2010/main" val="28133019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r>
              <a:rPr lang="en-GB" dirty="0"/>
              <a:t>Ordering algorithms (basically to validate the device). </a:t>
            </a:r>
            <a:r>
              <a:rPr lang="en-GB" dirty="0">
                <a:solidFill>
                  <a:srgbClr val="0066FF"/>
                </a:solidFill>
              </a:rPr>
              <a:t>PHR (Personal Health Records) </a:t>
            </a:r>
            <a:r>
              <a:rPr lang="en-GB" dirty="0"/>
              <a:t>to classify them according to the energy consumption. We are doing this work with our colleagues from Murcia and they have the complete results. </a:t>
            </a:r>
            <a:endParaRPr lang="es-ES" dirty="0"/>
          </a:p>
          <a:p>
            <a:pPr lvl="1"/>
            <a:r>
              <a:rPr lang="en-GB" dirty="0">
                <a:solidFill>
                  <a:srgbClr val="0066FF"/>
                </a:solidFill>
              </a:rPr>
              <a:t>Data compression algorithms</a:t>
            </a:r>
            <a:r>
              <a:rPr lang="en-GB" dirty="0"/>
              <a:t>. We are just starting this line of research with people from A </a:t>
            </a:r>
            <a:r>
              <a:rPr lang="en-GB" dirty="0" err="1"/>
              <a:t>Coruña</a:t>
            </a:r>
            <a:r>
              <a:rPr lang="en-GB" dirty="0"/>
              <a:t>. The objective is to know the relationship between the level of data compression and the energy savings. </a:t>
            </a:r>
          </a:p>
          <a:p>
            <a:pPr lvl="1"/>
            <a:r>
              <a:rPr lang="en-GB" dirty="0">
                <a:solidFill>
                  <a:srgbClr val="0066FF"/>
                </a:solidFill>
              </a:rPr>
              <a:t>Hadoo</a:t>
            </a:r>
            <a:r>
              <a:rPr lang="en-GB" dirty="0"/>
              <a:t>p. We have selected different versions of Hadoop and we have compared, on one hand the results of the energy consumption when using it and, on the other hand, its size, complexity and maintainability (obtained from </a:t>
            </a:r>
            <a:r>
              <a:rPr lang="en-GB" dirty="0" err="1"/>
              <a:t>SonarCloud</a:t>
            </a:r>
            <a:r>
              <a:rPr lang="en-GB" dirty="0"/>
              <a:t> tool), in order to study if there is some kind of correlation between each quality characteristic and the energy consumption through versions. </a:t>
            </a:r>
          </a:p>
          <a:p>
            <a:pPr lvl="1"/>
            <a:r>
              <a:rPr lang="en-GB" dirty="0">
                <a:solidFill>
                  <a:srgbClr val="0066FF"/>
                </a:solidFill>
              </a:rPr>
              <a:t>Redmine</a:t>
            </a:r>
            <a:r>
              <a:rPr lang="en-GB" dirty="0"/>
              <a:t>. Same procedure than with Hadoop. We have finished the measurements and we have the results interpreted. </a:t>
            </a:r>
          </a:p>
          <a:p>
            <a:pPr lvl="1"/>
            <a:r>
              <a:rPr lang="en-GB" dirty="0"/>
              <a:t>Usage of </a:t>
            </a:r>
            <a:r>
              <a:rPr lang="en-GB" dirty="0">
                <a:solidFill>
                  <a:srgbClr val="0066FF"/>
                </a:solidFill>
              </a:rPr>
              <a:t>social networks</a:t>
            </a:r>
            <a:r>
              <a:rPr lang="en-GB" dirty="0"/>
              <a:t> (twitter, </a:t>
            </a:r>
            <a:r>
              <a:rPr lang="en-GB" dirty="0" err="1"/>
              <a:t>facebook</a:t>
            </a:r>
            <a:r>
              <a:rPr lang="en-GB" dirty="0"/>
              <a:t>). We are comparing the energy needed when posting a tweet or an entry on </a:t>
            </a:r>
            <a:r>
              <a:rPr lang="en-GB" dirty="0" err="1"/>
              <a:t>facebook</a:t>
            </a:r>
            <a:r>
              <a:rPr lang="en-GB" dirty="0"/>
              <a:t> depending on the amount of information (text, text and images, video, etc). We are </a:t>
            </a:r>
            <a:r>
              <a:rPr lang="en-GB" dirty="0" err="1"/>
              <a:t>staritng</a:t>
            </a:r>
            <a:r>
              <a:rPr lang="en-GB" dirty="0"/>
              <a:t> the measurements. </a:t>
            </a:r>
            <a:endParaRPr lang="es-ES" dirty="0"/>
          </a:p>
          <a:p>
            <a:pPr lvl="1"/>
            <a:r>
              <a:rPr lang="en-GB" dirty="0">
                <a:solidFill>
                  <a:srgbClr val="0066FF"/>
                </a:solidFill>
              </a:rPr>
              <a:t>Web search</a:t>
            </a:r>
            <a:r>
              <a:rPr lang="en-GB" dirty="0"/>
              <a:t>. We are comparing the energy usage when looking for a photo on several browsers. The idea is to extend the study to other kind of searches trying to classify the browsers depending on their consumption</a:t>
            </a:r>
            <a:endParaRPr lang="es-ES" dirty="0"/>
          </a:p>
          <a:p>
            <a:pPr lvl="1"/>
            <a:endParaRPr lang="es-ES" dirty="0"/>
          </a:p>
          <a:p>
            <a:pPr lvl="1"/>
            <a:endParaRPr lang="en-GB" dirty="0"/>
          </a:p>
          <a:p>
            <a:endParaRPr lang="es-ES" dirty="0"/>
          </a:p>
        </p:txBody>
      </p:sp>
      <p:sp>
        <p:nvSpPr>
          <p:cNvPr id="4" name="Marcador de número de diapositiva 3"/>
          <p:cNvSpPr>
            <a:spLocks noGrp="1"/>
          </p:cNvSpPr>
          <p:nvPr>
            <p:ph type="sldNum" sz="quarter" idx="5"/>
          </p:nvPr>
        </p:nvSpPr>
        <p:spPr/>
        <p:txBody>
          <a:bodyPr/>
          <a:lstStyle/>
          <a:p>
            <a:fld id="{950E1CDB-0043-42FF-AC5C-D64FA9459253}" type="slidenum">
              <a:rPr lang="es-ES" smtClean="0"/>
              <a:pPr/>
              <a:t>44</a:t>
            </a:fld>
            <a:endParaRPr lang="es-ES"/>
          </a:p>
        </p:txBody>
      </p:sp>
    </p:spTree>
    <p:extLst>
      <p:ext uri="{BB962C8B-B14F-4D97-AF65-F5344CB8AC3E}">
        <p14:creationId xmlns:p14="http://schemas.microsoft.com/office/powerpoint/2010/main" val="1660307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section, Fig. 7 will be used as a basis to show a snapshot of what the software sustainability measurement currently looks like. As an example, we shall present some measures and/or indicators defined for each of the levels shown in Fig. 7 (when possible). In some cases, we shall also provide some useful references that include revisions of the literature and can be used as a good point of start.</a:t>
            </a:r>
            <a:endParaRPr lang="es-ES" sz="1200" kern="1200" dirty="0">
              <a:solidFill>
                <a:schemeClr val="tx1"/>
              </a:solidFill>
              <a:effectLst/>
              <a:latin typeface="+mn-lt"/>
              <a:ea typeface="+mn-ea"/>
              <a:cs typeface="+mn-cs"/>
            </a:endParaRPr>
          </a:p>
          <a:p>
            <a:endParaRPr lang="es-ES" dirty="0"/>
          </a:p>
        </p:txBody>
      </p:sp>
      <p:sp>
        <p:nvSpPr>
          <p:cNvPr id="4" name="3 Marcador de número de diapositiva"/>
          <p:cNvSpPr>
            <a:spLocks noGrp="1"/>
          </p:cNvSpPr>
          <p:nvPr>
            <p:ph type="sldNum" sz="quarter" idx="10"/>
          </p:nvPr>
        </p:nvSpPr>
        <p:spPr/>
        <p:txBody>
          <a:bodyPr/>
          <a:lstStyle/>
          <a:p>
            <a:fld id="{950E1CDB-0043-42FF-AC5C-D64FA9459253}" type="slidenum">
              <a:rPr lang="es-ES" smtClean="0"/>
              <a:pPr/>
              <a:t>45</a:t>
            </a:fld>
            <a:endParaRPr lang="es-ES"/>
          </a:p>
        </p:txBody>
      </p:sp>
    </p:spTree>
    <p:extLst>
      <p:ext uri="{BB962C8B-B14F-4D97-AF65-F5344CB8AC3E}">
        <p14:creationId xmlns:p14="http://schemas.microsoft.com/office/powerpoint/2010/main" val="16874996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a:p>
        </p:txBody>
      </p:sp>
      <p:sp>
        <p:nvSpPr>
          <p:cNvPr id="4" name="3 Marcador de número de diapositiva"/>
          <p:cNvSpPr>
            <a:spLocks noGrp="1"/>
          </p:cNvSpPr>
          <p:nvPr>
            <p:ph type="sldNum" sz="quarter" idx="10"/>
          </p:nvPr>
        </p:nvSpPr>
        <p:spPr/>
        <p:txBody>
          <a:bodyPr/>
          <a:lstStyle/>
          <a:p>
            <a:fld id="{950E1CDB-0043-42FF-AC5C-D64FA9459253}" type="slidenum">
              <a:rPr lang="es-ES" smtClean="0"/>
              <a:pPr/>
              <a:t>47</a:t>
            </a:fld>
            <a:endParaRPr lang="es-ES"/>
          </a:p>
        </p:txBody>
      </p:sp>
    </p:spTree>
    <p:extLst>
      <p:ext uri="{BB962C8B-B14F-4D97-AF65-F5344CB8AC3E}">
        <p14:creationId xmlns:p14="http://schemas.microsoft.com/office/powerpoint/2010/main" val="2032078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66FF"/>
                </a:solidFill>
                <a:latin typeface="Trebuchet MS" panose="020B0603020202020204" pitchFamily="34" charset="0"/>
              </a:rPr>
              <a:t>Sustainability</a:t>
            </a:r>
            <a:r>
              <a:rPr lang="en-US" dirty="0"/>
              <a:t> is demanded by present-day </a:t>
            </a:r>
            <a:r>
              <a:rPr lang="en-US" dirty="0">
                <a:solidFill>
                  <a:srgbClr val="0066FF"/>
                </a:solidFill>
                <a:latin typeface="Trebuchet MS" panose="020B0603020202020204" pitchFamily="34" charset="0"/>
              </a:rPr>
              <a:t>society</a:t>
            </a:r>
            <a:r>
              <a:rPr lang="en-US" dirty="0"/>
              <a:t>; we have become aware of the need to cut down on our </a:t>
            </a:r>
            <a:r>
              <a:rPr lang="en-US" dirty="0">
                <a:solidFill>
                  <a:srgbClr val="0066FF"/>
                </a:solidFill>
                <a:latin typeface="Trebuchet MS" panose="020B0603020202020204" pitchFamily="34" charset="0"/>
              </a:rPr>
              <a:t>energy consumption </a:t>
            </a:r>
            <a:r>
              <a:rPr lang="en-US" dirty="0"/>
              <a:t>and reduce our </a:t>
            </a:r>
            <a:r>
              <a:rPr lang="en-US" dirty="0">
                <a:solidFill>
                  <a:srgbClr val="0066FF"/>
                </a:solidFill>
                <a:latin typeface="Trebuchet MS" panose="020B0603020202020204" pitchFamily="34" charset="0"/>
              </a:rPr>
              <a:t>carbon footprint</a:t>
            </a:r>
          </a:p>
          <a:p>
            <a:endParaRPr lang="es-ES" dirty="0"/>
          </a:p>
        </p:txBody>
      </p:sp>
      <p:sp>
        <p:nvSpPr>
          <p:cNvPr id="4" name="Marcador de número de diapositiva 3"/>
          <p:cNvSpPr>
            <a:spLocks noGrp="1"/>
          </p:cNvSpPr>
          <p:nvPr>
            <p:ph type="sldNum" sz="quarter" idx="10"/>
          </p:nvPr>
        </p:nvSpPr>
        <p:spPr/>
        <p:txBody>
          <a:bodyPr/>
          <a:lstStyle/>
          <a:p>
            <a:fld id="{950E1CDB-0043-42FF-AC5C-D64FA9459253}" type="slidenum">
              <a:rPr lang="es-ES" smtClean="0"/>
              <a:pPr/>
              <a:t>5</a:t>
            </a:fld>
            <a:endParaRPr lang="es-ES"/>
          </a:p>
        </p:txBody>
      </p:sp>
    </p:spTree>
    <p:extLst>
      <p:ext uri="{BB962C8B-B14F-4D97-AF65-F5344CB8AC3E}">
        <p14:creationId xmlns:p14="http://schemas.microsoft.com/office/powerpoint/2010/main" val="786762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Gross </a:t>
            </a:r>
            <a:r>
              <a:rPr lang="es-ES" dirty="0" err="1"/>
              <a:t>domestic</a:t>
            </a:r>
            <a:r>
              <a:rPr lang="es-ES" dirty="0"/>
              <a:t> </a:t>
            </a:r>
            <a:r>
              <a:rPr lang="es-ES" dirty="0" err="1"/>
              <a:t>product</a:t>
            </a:r>
            <a:endParaRPr lang="es-ES" dirty="0"/>
          </a:p>
        </p:txBody>
      </p:sp>
      <p:sp>
        <p:nvSpPr>
          <p:cNvPr id="4" name="Marcador de número de diapositiva 3"/>
          <p:cNvSpPr>
            <a:spLocks noGrp="1"/>
          </p:cNvSpPr>
          <p:nvPr>
            <p:ph type="sldNum" sz="quarter" idx="5"/>
          </p:nvPr>
        </p:nvSpPr>
        <p:spPr/>
        <p:txBody>
          <a:bodyPr/>
          <a:lstStyle/>
          <a:p>
            <a:fld id="{950E1CDB-0043-42FF-AC5C-D64FA9459253}" type="slidenum">
              <a:rPr lang="es-ES" smtClean="0"/>
              <a:pPr/>
              <a:t>6</a:t>
            </a:fld>
            <a:endParaRPr lang="es-ES"/>
          </a:p>
        </p:txBody>
      </p:sp>
    </p:spTree>
    <p:extLst>
      <p:ext uri="{BB962C8B-B14F-4D97-AF65-F5344CB8AC3E}">
        <p14:creationId xmlns:p14="http://schemas.microsoft.com/office/powerpoint/2010/main" val="1235796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Prodcuto</a:t>
            </a:r>
            <a:r>
              <a:rPr lang="es-ES" dirty="0"/>
              <a:t> interior bruto</a:t>
            </a:r>
          </a:p>
          <a:p>
            <a:r>
              <a:rPr lang="es-ES" dirty="0" err="1"/>
              <a:t>Growth</a:t>
            </a:r>
            <a:r>
              <a:rPr lang="es-ES" dirty="0"/>
              <a:t> DP</a:t>
            </a:r>
          </a:p>
        </p:txBody>
      </p:sp>
      <p:sp>
        <p:nvSpPr>
          <p:cNvPr id="4" name="Marcador de número de diapositiva 3"/>
          <p:cNvSpPr>
            <a:spLocks noGrp="1"/>
          </p:cNvSpPr>
          <p:nvPr>
            <p:ph type="sldNum" sz="quarter" idx="10"/>
          </p:nvPr>
        </p:nvSpPr>
        <p:spPr/>
        <p:txBody>
          <a:bodyPr/>
          <a:lstStyle/>
          <a:p>
            <a:fld id="{950E1CDB-0043-42FF-AC5C-D64FA9459253}" type="slidenum">
              <a:rPr lang="es-ES" smtClean="0"/>
              <a:pPr/>
              <a:t>10</a:t>
            </a:fld>
            <a:endParaRPr lang="es-ES"/>
          </a:p>
        </p:txBody>
      </p:sp>
    </p:spTree>
    <p:extLst>
      <p:ext uri="{BB962C8B-B14F-4D97-AF65-F5344CB8AC3E}">
        <p14:creationId xmlns:p14="http://schemas.microsoft.com/office/powerpoint/2010/main" val="601098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77500" lnSpcReduction="20000"/>
          </a:bodyPr>
          <a:lstStyle/>
          <a:p>
            <a:r>
              <a:rPr lang="en-US" dirty="0"/>
              <a:t>several definitions of sustainability can be found in literature: </a:t>
            </a:r>
          </a:p>
          <a:p>
            <a:r>
              <a:rPr lang="en-US" dirty="0"/>
              <a:t>•	The Collins dictionary [2], defines Sustainability as “the ability to be maintained at a steady level without exhausting natural resources or causing severe ecological damage”. </a:t>
            </a:r>
          </a:p>
          <a:p>
            <a:r>
              <a:rPr lang="en-US" dirty="0"/>
              <a:t>•	A similar definition of ‘sustainable’ can be found in the Merriam-Webster dictionary: “of, relating to, or being a method of harvesting or using a resource so that the resource is not depleted or permanently damaged” [3].</a:t>
            </a:r>
          </a:p>
          <a:p>
            <a:r>
              <a:rPr lang="en-US" dirty="0"/>
              <a:t>•	According to [4], a sustainable world is broadly defined as “one in which humans can survive without jeopardizing the continued survival of future generations of humans in a healthy environment"</a:t>
            </a:r>
          </a:p>
          <a:p>
            <a:r>
              <a:rPr lang="en-US" dirty="0"/>
              <a:t>•	In [5], the authors state that “sustainability can be discussed with reference to a concrete system (ecological system, a specific software system, etc.), therefore, global sustainability implies the capacity for endurance given the functioning of all these systems in concert”.</a:t>
            </a:r>
          </a:p>
          <a:p>
            <a:r>
              <a:rPr lang="en-US" dirty="0"/>
              <a:t>•	“Sustainability is the capacity to endure and, for humans, the potential for long-term maintenance” [6]. </a:t>
            </a:r>
          </a:p>
          <a:p>
            <a:r>
              <a:rPr lang="en-US" dirty="0"/>
              <a:t>•	From another perspective, Sustainability can be viewed as “one more central quality attribute in a row with the standard quality attributes of correctness, efficiency, and so forth” [6]. These same authors also defined the term Sustainable development as being that which “includes the aspect to develop a sustainable product, as well as the aspect to develop a product using a sustainable development process”.</a:t>
            </a:r>
          </a:p>
          <a:p>
            <a:r>
              <a:rPr lang="en-US" dirty="0"/>
              <a:t>•	The United Nations (UN)’ </a:t>
            </a:r>
            <a:r>
              <a:rPr lang="en-US" dirty="0" err="1"/>
              <a:t>Brundtland</a:t>
            </a:r>
            <a:r>
              <a:rPr lang="en-US" dirty="0"/>
              <a:t> report defines sustainable development as the ability to “meet the needs of the present without compromising the ability of future generations to satisfy their own needs” [7]. According to the UN, sustainable development needs to satisfy the requirements of three dimensions, which are society, the economy, and the environment.</a:t>
            </a:r>
          </a:p>
          <a:p>
            <a:r>
              <a:rPr lang="en-US" dirty="0"/>
              <a:t>•	In [8], the author identifies the same dimensions as those defined in the aforementioned UN report for sustainable development: economic development, social development and environmental protection:</a:t>
            </a:r>
          </a:p>
          <a:p>
            <a:r>
              <a:rPr lang="en-US" dirty="0"/>
              <a:t>o	“Environmental sustainability ensures that the environment is able to replenish itself at a faster rate than it is destroyed by human actions. For instance, the use of recycled material for IT Hardware production helps to conserve natural resources </a:t>
            </a:r>
          </a:p>
          <a:p>
            <a:r>
              <a:rPr lang="en-US" dirty="0"/>
              <a:t>o	Social development is concerned about creating a sustainable society which includes social justice or reducing poverty. In general all actions that promote social equity and ethical consumerism and</a:t>
            </a:r>
          </a:p>
          <a:p>
            <a:r>
              <a:rPr lang="en-US" dirty="0"/>
              <a:t>o	The economic pillar ensures that our economic growth maintains a healthy balance with our ecosystem; it integrates environmental and social concerns into business”.</a:t>
            </a:r>
          </a:p>
          <a:p>
            <a:r>
              <a:rPr lang="en-US" dirty="0"/>
              <a:t> Of all the definitions shown above, the most widely-used is that established by the United Nations (UN)’ </a:t>
            </a:r>
            <a:r>
              <a:rPr lang="en-US" dirty="0" err="1"/>
              <a:t>Brundtland</a:t>
            </a:r>
            <a:r>
              <a:rPr lang="en-US" dirty="0"/>
              <a:t> report [7]. </a:t>
            </a:r>
          </a:p>
          <a:p>
            <a:endParaRPr lang="es-ES" dirty="0"/>
          </a:p>
        </p:txBody>
      </p:sp>
      <p:sp>
        <p:nvSpPr>
          <p:cNvPr id="4" name="3 Marcador de número de diapositiva"/>
          <p:cNvSpPr>
            <a:spLocks noGrp="1"/>
          </p:cNvSpPr>
          <p:nvPr>
            <p:ph type="sldNum" sz="quarter" idx="10"/>
          </p:nvPr>
        </p:nvSpPr>
        <p:spPr/>
        <p:txBody>
          <a:bodyPr/>
          <a:lstStyle/>
          <a:p>
            <a:fld id="{950E1CDB-0043-42FF-AC5C-D64FA9459253}" type="slidenum">
              <a:rPr lang="es-ES" smtClean="0"/>
              <a:pPr/>
              <a:t>12</a:t>
            </a:fld>
            <a:endParaRPr lang="es-ES"/>
          </a:p>
        </p:txBody>
      </p:sp>
    </p:spTree>
    <p:extLst>
      <p:ext uri="{BB962C8B-B14F-4D97-AF65-F5344CB8AC3E}">
        <p14:creationId xmlns:p14="http://schemas.microsoft.com/office/powerpoint/2010/main" val="2032078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section, Fig. 7 will be used as a basis to show a snapshot of what the software sustainability measurement currently looks like. As an example, we shall present some measures and/or indicators defined for each of the levels shown in Fig. 7 (when possible). In some cases, we shall also provide some useful references that include revisions of the literature and can be used as a good point of start.</a:t>
            </a:r>
            <a:endParaRPr lang="es-ES" sz="1200" kern="1200" dirty="0">
              <a:solidFill>
                <a:schemeClr val="tx1"/>
              </a:solidFill>
              <a:effectLst/>
              <a:latin typeface="+mn-lt"/>
              <a:ea typeface="+mn-ea"/>
              <a:cs typeface="+mn-cs"/>
            </a:endParaRPr>
          </a:p>
          <a:p>
            <a:endParaRPr lang="es-ES" dirty="0"/>
          </a:p>
        </p:txBody>
      </p:sp>
      <p:sp>
        <p:nvSpPr>
          <p:cNvPr id="4" name="3 Marcador de número de diapositiva"/>
          <p:cNvSpPr>
            <a:spLocks noGrp="1"/>
          </p:cNvSpPr>
          <p:nvPr>
            <p:ph type="sldNum" sz="quarter" idx="10"/>
          </p:nvPr>
        </p:nvSpPr>
        <p:spPr/>
        <p:txBody>
          <a:bodyPr/>
          <a:lstStyle/>
          <a:p>
            <a:fld id="{950E1CDB-0043-42FF-AC5C-D64FA9459253}" type="slidenum">
              <a:rPr lang="es-ES" smtClean="0"/>
              <a:pPr/>
              <a:t>15</a:t>
            </a:fld>
            <a:endParaRPr lang="es-ES"/>
          </a:p>
        </p:txBody>
      </p:sp>
    </p:spTree>
    <p:extLst>
      <p:ext uri="{BB962C8B-B14F-4D97-AF65-F5344CB8AC3E}">
        <p14:creationId xmlns:p14="http://schemas.microsoft.com/office/powerpoint/2010/main" val="2106004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rebuchet MS" panose="020B0603020202020204" pitchFamily="34" charset="0"/>
              </a:rPr>
              <a:t>We have </a:t>
            </a:r>
            <a:r>
              <a:rPr lang="en-US" dirty="0">
                <a:solidFill>
                  <a:srgbClr val="0066FF"/>
                </a:solidFill>
                <a:latin typeface="Trebuchet MS" panose="020B0603020202020204" pitchFamily="34" charset="0"/>
              </a:rPr>
              <a:t>characterized</a:t>
            </a:r>
            <a:r>
              <a:rPr lang="en-US" dirty="0">
                <a:latin typeface="Trebuchet MS" panose="020B0603020202020204" pitchFamily="34" charset="0"/>
              </a:rPr>
              <a:t> the research literature in green and sustainable software by means of a bibliometric study</a:t>
            </a:r>
            <a:endParaRPr lang="es-ES" dirty="0">
              <a:latin typeface="Trebuchet MS" panose="020B0603020202020204" pitchFamily="34" charset="0"/>
            </a:endParaRPr>
          </a:p>
          <a:p>
            <a:endParaRPr lang="en-US" dirty="0">
              <a:latin typeface="Trebuchet MS" panose="020B0603020202020204" pitchFamily="34" charset="0"/>
            </a:endParaRPr>
          </a:p>
          <a:p>
            <a:r>
              <a:rPr lang="en-US" dirty="0">
                <a:latin typeface="Trebuchet MS" panose="020B0603020202020204" pitchFamily="34" charset="0"/>
              </a:rPr>
              <a:t>At the beginning of August 2017</a:t>
            </a:r>
          </a:p>
          <a:p>
            <a:r>
              <a:rPr lang="en-US" dirty="0">
                <a:latin typeface="Trebuchet MS" panose="020B0603020202020204" pitchFamily="34" charset="0"/>
              </a:rPr>
              <a:t>Papers between 2000 and 2017</a:t>
            </a:r>
          </a:p>
          <a:p>
            <a:r>
              <a:rPr lang="en-US" dirty="0">
                <a:latin typeface="Trebuchet MS" panose="020B0603020202020204" pitchFamily="34" charset="0"/>
              </a:rPr>
              <a:t>From the computer science category of SCOPUS</a:t>
            </a:r>
          </a:p>
          <a:p>
            <a:r>
              <a:rPr lang="en-US" dirty="0">
                <a:latin typeface="Trebuchet MS" panose="020B0603020202020204" pitchFamily="34" charset="0"/>
              </a:rPr>
              <a:t>Written in English</a:t>
            </a:r>
            <a:endParaRPr lang="es-ES" dirty="0">
              <a:latin typeface="Trebuchet MS" panose="020B0603020202020204" pitchFamily="34" charset="0"/>
            </a:endParaRPr>
          </a:p>
          <a:p>
            <a:endParaRPr lang="es-ES" dirty="0"/>
          </a:p>
        </p:txBody>
      </p:sp>
      <p:sp>
        <p:nvSpPr>
          <p:cNvPr id="4" name="Marcador de número de diapositiva 3"/>
          <p:cNvSpPr>
            <a:spLocks noGrp="1"/>
          </p:cNvSpPr>
          <p:nvPr>
            <p:ph type="sldNum" sz="quarter" idx="10"/>
          </p:nvPr>
        </p:nvSpPr>
        <p:spPr/>
        <p:txBody>
          <a:bodyPr/>
          <a:lstStyle/>
          <a:p>
            <a:fld id="{950E1CDB-0043-42FF-AC5C-D64FA9459253}" type="slidenum">
              <a:rPr lang="es-ES" smtClean="0"/>
              <a:pPr/>
              <a:t>17</a:t>
            </a:fld>
            <a:endParaRPr lang="es-ES"/>
          </a:p>
        </p:txBody>
      </p:sp>
    </p:spTree>
    <p:extLst>
      <p:ext uri="{BB962C8B-B14F-4D97-AF65-F5344CB8AC3E}">
        <p14:creationId xmlns:p14="http://schemas.microsoft.com/office/powerpoint/2010/main" val="9221923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gradFill flip="none" rotWithShape="1">
          <a:gsLst>
            <a:gs pos="100000">
              <a:schemeClr val="accent1">
                <a:tint val="66000"/>
                <a:satMod val="160000"/>
              </a:schemeClr>
            </a:gs>
            <a:gs pos="90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027" name="Picture 3" descr="C:\Documents and Settings\José Antonio\Escritorio\joseantonio\trabajos alarcos\logo Alarcos 2014\logolimpio.jpg"/>
          <p:cNvPicPr>
            <a:picLocks noChangeAspect="1" noChangeArrowheads="1"/>
          </p:cNvPicPr>
          <p:nvPr userDrawn="1"/>
        </p:nvPicPr>
        <p:blipFill>
          <a:blip r:embed="rId2" cstate="print"/>
          <a:srcRect/>
          <a:stretch>
            <a:fillRect/>
          </a:stretch>
        </p:blipFill>
        <p:spPr bwMode="auto">
          <a:xfrm>
            <a:off x="683568" y="43316"/>
            <a:ext cx="3625576" cy="1153436"/>
          </a:xfrm>
          <a:prstGeom prst="rect">
            <a:avLst/>
          </a:prstGeom>
          <a:solidFill>
            <a:schemeClr val="bg1"/>
          </a:solidFill>
          <a:ln>
            <a:solidFill>
              <a:schemeClr val="bg1"/>
            </a:solidFill>
          </a:ln>
        </p:spPr>
      </p:pic>
      <p:sp>
        <p:nvSpPr>
          <p:cNvPr id="2" name="1 Título"/>
          <p:cNvSpPr>
            <a:spLocks noGrp="1"/>
          </p:cNvSpPr>
          <p:nvPr>
            <p:ph type="ctrTitle"/>
          </p:nvPr>
        </p:nvSpPr>
        <p:spPr>
          <a:xfrm>
            <a:off x="685800" y="2276872"/>
            <a:ext cx="7772400" cy="1442591"/>
          </a:xfrm>
          <a:prstGeom prst="rect">
            <a:avLst/>
          </a:prstGeom>
        </p:spPr>
        <p:txBody>
          <a:bodyPr/>
          <a:lstStyle>
            <a:lvl1pPr>
              <a:defRPr b="1">
                <a:solidFill>
                  <a:srgbClr val="008FD1"/>
                </a:solidFill>
                <a:effectLst>
                  <a:outerShdw blurRad="38100" dist="38100" dir="2700000" algn="tl">
                    <a:srgbClr val="000000">
                      <a:alpha val="43137"/>
                    </a:srgbClr>
                  </a:outerShdw>
                </a:effectLst>
                <a:latin typeface="Century" pitchFamily="18" charset="0"/>
              </a:defRPr>
            </a:lvl1pPr>
          </a:lstStyle>
          <a:p>
            <a:r>
              <a:rPr lang="es-ES" dirty="0"/>
              <a:t>Haga clic para modificar el estilo de título del patrón</a:t>
            </a:r>
          </a:p>
        </p:txBody>
      </p:sp>
      <p:sp>
        <p:nvSpPr>
          <p:cNvPr id="3" name="2 Subtítulo"/>
          <p:cNvSpPr>
            <a:spLocks noGrp="1"/>
          </p:cNvSpPr>
          <p:nvPr>
            <p:ph type="subTitle" idx="1"/>
          </p:nvPr>
        </p:nvSpPr>
        <p:spPr>
          <a:xfrm>
            <a:off x="1371600" y="4293096"/>
            <a:ext cx="6400800" cy="1944216"/>
          </a:xfrm>
          <a:prstGeom prst="rect">
            <a:avLst/>
          </a:prstGeom>
        </p:spPr>
        <p:txBody>
          <a:bodyPr>
            <a:normAutofit/>
          </a:bodyPr>
          <a:lstStyle>
            <a:lvl1pPr marL="0" indent="0" algn="ctr">
              <a:buNone/>
              <a:defRPr sz="3200" b="0">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Haga clic para modificar el estilo de subtítulo del patrón</a:t>
            </a:r>
          </a:p>
        </p:txBody>
      </p:sp>
      <p:grpSp>
        <p:nvGrpSpPr>
          <p:cNvPr id="9" name="8 Grupo"/>
          <p:cNvGrpSpPr/>
          <p:nvPr userDrawn="1"/>
        </p:nvGrpSpPr>
        <p:grpSpPr>
          <a:xfrm>
            <a:off x="0" y="1268760"/>
            <a:ext cx="9144000" cy="144016"/>
            <a:chOff x="144016" y="6237312"/>
            <a:chExt cx="8892480" cy="144016"/>
          </a:xfrm>
        </p:grpSpPr>
        <p:cxnSp>
          <p:nvCxnSpPr>
            <p:cNvPr id="11" name="10 Conector recto"/>
            <p:cNvCxnSpPr/>
            <p:nvPr userDrawn="1"/>
          </p:nvCxnSpPr>
          <p:spPr>
            <a:xfrm>
              <a:off x="144016" y="6309320"/>
              <a:ext cx="8577851" cy="0"/>
            </a:xfrm>
            <a:prstGeom prst="line">
              <a:avLst/>
            </a:prstGeom>
            <a:ln w="25400">
              <a:solidFill>
                <a:srgbClr val="A1D100"/>
              </a:solidFill>
            </a:ln>
          </p:spPr>
          <p:style>
            <a:lnRef idx="1">
              <a:schemeClr val="accent1"/>
            </a:lnRef>
            <a:fillRef idx="0">
              <a:schemeClr val="accent1"/>
            </a:fillRef>
            <a:effectRef idx="0">
              <a:schemeClr val="accent1"/>
            </a:effectRef>
            <a:fontRef idx="minor">
              <a:schemeClr val="tx1"/>
            </a:fontRef>
          </p:style>
        </p:cxnSp>
        <p:cxnSp>
          <p:nvCxnSpPr>
            <p:cNvPr id="12" name="11 Conector recto"/>
            <p:cNvCxnSpPr/>
            <p:nvPr userDrawn="1"/>
          </p:nvCxnSpPr>
          <p:spPr>
            <a:xfrm>
              <a:off x="144016" y="6381328"/>
              <a:ext cx="8892480" cy="0"/>
            </a:xfrm>
            <a:prstGeom prst="line">
              <a:avLst/>
            </a:prstGeom>
            <a:ln w="25400">
              <a:solidFill>
                <a:srgbClr val="A1D100">
                  <a:alpha val="50000"/>
                </a:srgbClr>
              </a:solidFill>
            </a:ln>
          </p:spPr>
          <p:style>
            <a:lnRef idx="1">
              <a:schemeClr val="accent1"/>
            </a:lnRef>
            <a:fillRef idx="0">
              <a:schemeClr val="accent1"/>
            </a:fillRef>
            <a:effectRef idx="0">
              <a:schemeClr val="accent1"/>
            </a:effectRef>
            <a:fontRef idx="minor">
              <a:schemeClr val="tx1"/>
            </a:fontRef>
          </p:style>
        </p:cxnSp>
        <p:cxnSp>
          <p:nvCxnSpPr>
            <p:cNvPr id="13" name="12 Conector recto"/>
            <p:cNvCxnSpPr/>
            <p:nvPr userDrawn="1"/>
          </p:nvCxnSpPr>
          <p:spPr>
            <a:xfrm>
              <a:off x="144016" y="6237312"/>
              <a:ext cx="81576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bg>
      <p:bgPr>
        <a:solidFill>
          <a:schemeClr val="bg1"/>
        </a:solidFill>
        <a:effectLst/>
      </p:bgPr>
    </p:bg>
    <p:spTree>
      <p:nvGrpSpPr>
        <p:cNvPr id="1" name=""/>
        <p:cNvGrpSpPr/>
        <p:nvPr/>
      </p:nvGrpSpPr>
      <p:grpSpPr>
        <a:xfrm>
          <a:off x="0" y="0"/>
          <a:ext cx="0" cy="0"/>
          <a:chOff x="0" y="0"/>
          <a:chExt cx="0" cy="0"/>
        </a:xfrm>
      </p:grpSpPr>
      <p:pic>
        <p:nvPicPr>
          <p:cNvPr id="1035" name="Picture 11"/>
          <p:cNvPicPr>
            <a:picLocks noChangeAspect="1" noChangeArrowheads="1"/>
          </p:cNvPicPr>
          <p:nvPr userDrawn="1"/>
        </p:nvPicPr>
        <p:blipFill>
          <a:blip r:embed="rId2" cstate="print"/>
          <a:srcRect/>
          <a:stretch>
            <a:fillRect/>
          </a:stretch>
        </p:blipFill>
        <p:spPr bwMode="auto">
          <a:xfrm>
            <a:off x="8388424" y="0"/>
            <a:ext cx="755576" cy="6858000"/>
          </a:xfrm>
          <a:prstGeom prst="rect">
            <a:avLst/>
          </a:prstGeom>
          <a:noFill/>
          <a:ln w="9525">
            <a:noFill/>
            <a:miter lim="800000"/>
            <a:headEnd/>
            <a:tailEnd/>
          </a:ln>
        </p:spPr>
      </p:pic>
      <p:sp>
        <p:nvSpPr>
          <p:cNvPr id="46" name="45 Rectángulo"/>
          <p:cNvSpPr/>
          <p:nvPr userDrawn="1"/>
        </p:nvSpPr>
        <p:spPr>
          <a:xfrm>
            <a:off x="0" y="0"/>
            <a:ext cx="8388424" cy="6858000"/>
          </a:xfrm>
          <a:prstGeom prst="rect">
            <a:avLst/>
          </a:prstGeom>
          <a:gradFill>
            <a:gsLst>
              <a:gs pos="96000">
                <a:schemeClr val="accent3">
                  <a:lumMod val="40000"/>
                  <a:lumOff val="60000"/>
                </a:schemeClr>
              </a:gs>
              <a:gs pos="7800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Marcador de contenido"/>
          <p:cNvSpPr>
            <a:spLocks noGrp="1"/>
          </p:cNvSpPr>
          <p:nvPr>
            <p:ph idx="1"/>
          </p:nvPr>
        </p:nvSpPr>
        <p:spPr>
          <a:xfrm>
            <a:off x="107504" y="1052737"/>
            <a:ext cx="8208912" cy="5184575"/>
          </a:xfrm>
          <a:prstGeom prst="rect">
            <a:avLst/>
          </a:prstGeom>
        </p:spPr>
        <p:txBody>
          <a:bodyPr/>
          <a:lstStyle>
            <a:lvl1pPr>
              <a:buSzPct val="80000"/>
              <a:buFontTx/>
              <a:buBlip>
                <a:blip r:embed="rId3"/>
              </a:buBlip>
              <a:defRPr sz="2800">
                <a:latin typeface="Arial" pitchFamily="34" charset="0"/>
                <a:cs typeface="Arial" pitchFamily="34" charset="0"/>
              </a:defRPr>
            </a:lvl1pPr>
            <a:lvl2pPr>
              <a:buFont typeface="Wingdings" pitchFamily="2" charset="2"/>
              <a:buChar char="Ø"/>
              <a:defRPr sz="2400">
                <a:latin typeface="Arial" pitchFamily="34" charset="0"/>
                <a:cs typeface="Arial" pitchFamily="34" charset="0"/>
              </a:defRPr>
            </a:lvl2pPr>
            <a:lvl3pPr>
              <a:buFont typeface="Wingdings" pitchFamily="2" charset="2"/>
              <a:buChar char="§"/>
              <a:defRPr sz="2000">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s-ES" dirty="0"/>
              <a:t>Haga clic para modificar el estilo de texto del patrón</a:t>
            </a:r>
          </a:p>
          <a:p>
            <a:pPr lvl="1"/>
            <a:r>
              <a:rPr lang="es-ES" dirty="0"/>
              <a:t>Segundo nivel</a:t>
            </a:r>
          </a:p>
          <a:p>
            <a:pPr lvl="2"/>
            <a:r>
              <a:rPr lang="es-ES" dirty="0"/>
              <a:t>Tercer nivel</a:t>
            </a:r>
          </a:p>
        </p:txBody>
      </p:sp>
      <p:sp>
        <p:nvSpPr>
          <p:cNvPr id="2" name="1 Título"/>
          <p:cNvSpPr>
            <a:spLocks noGrp="1"/>
          </p:cNvSpPr>
          <p:nvPr>
            <p:ph type="title"/>
          </p:nvPr>
        </p:nvSpPr>
        <p:spPr>
          <a:xfrm>
            <a:off x="395536" y="44624"/>
            <a:ext cx="7920880" cy="648072"/>
          </a:xfrm>
          <a:prstGeom prst="rect">
            <a:avLst/>
          </a:prstGeom>
        </p:spPr>
        <p:txBody>
          <a:bodyPr>
            <a:noAutofit/>
          </a:bodyPr>
          <a:lstStyle>
            <a:lvl1pPr algn="l">
              <a:defRPr sz="4000" b="1">
                <a:solidFill>
                  <a:schemeClr val="tx1"/>
                </a:solidFill>
                <a:effectLst>
                  <a:outerShdw blurRad="38100" dist="38100" dir="2700000" algn="tl">
                    <a:srgbClr val="000000">
                      <a:alpha val="43137"/>
                    </a:srgbClr>
                  </a:outerShdw>
                </a:effectLst>
                <a:latin typeface="Century" pitchFamily="18" charset="0"/>
              </a:defRPr>
            </a:lvl1pPr>
          </a:lstStyle>
          <a:p>
            <a:r>
              <a:rPr lang="es-ES" dirty="0"/>
              <a:t>Haga clic para modificar el estilo</a:t>
            </a:r>
          </a:p>
        </p:txBody>
      </p:sp>
      <p:sp>
        <p:nvSpPr>
          <p:cNvPr id="6" name="5 Marcador de número de diapositiva"/>
          <p:cNvSpPr>
            <a:spLocks noGrp="1"/>
          </p:cNvSpPr>
          <p:nvPr>
            <p:ph type="sldNum" sz="quarter" idx="12"/>
          </p:nvPr>
        </p:nvSpPr>
        <p:spPr>
          <a:xfrm>
            <a:off x="8388424" y="6237312"/>
            <a:ext cx="755576" cy="504056"/>
          </a:xfrm>
          <a:prstGeom prst="rect">
            <a:avLst/>
          </a:prstGeom>
        </p:spPr>
        <p:txBody>
          <a:bodyPr/>
          <a:lstStyle>
            <a:lvl1pPr marL="0" algn="ctr" defTabSz="914400" rtl="0" eaLnBrk="1" latinLnBrk="0" hangingPunct="1">
              <a:defRPr lang="es-ES" sz="2400" b="1" kern="1200" smtClean="0">
                <a:solidFill>
                  <a:schemeClr val="tx1"/>
                </a:solidFill>
                <a:effectLst>
                  <a:outerShdw blurRad="38100" dist="38100" dir="2700000" algn="tl">
                    <a:srgbClr val="000000">
                      <a:alpha val="43137"/>
                    </a:srgbClr>
                  </a:outerShdw>
                </a:effectLst>
                <a:latin typeface="Arial" pitchFamily="34" charset="0"/>
                <a:ea typeface="+mn-ea"/>
                <a:cs typeface="Arial" pitchFamily="34" charset="0"/>
              </a:defRPr>
            </a:lvl1pPr>
          </a:lstStyle>
          <a:p>
            <a:fld id="{132FADFE-3B8F-471C-ABF0-DBC7717ECBBC}" type="slidenum">
              <a:rPr lang="es-ES" smtClean="0"/>
              <a:pPr/>
              <a:t>‹Nº›</a:t>
            </a:fld>
            <a:endParaRPr lang="es-ES" dirty="0"/>
          </a:p>
        </p:txBody>
      </p:sp>
      <p:grpSp>
        <p:nvGrpSpPr>
          <p:cNvPr id="16" name="15 Grupo"/>
          <p:cNvGrpSpPr/>
          <p:nvPr userDrawn="1"/>
        </p:nvGrpSpPr>
        <p:grpSpPr>
          <a:xfrm>
            <a:off x="0" y="764704"/>
            <a:ext cx="9144000" cy="144016"/>
            <a:chOff x="144016" y="6237312"/>
            <a:chExt cx="8892480" cy="144016"/>
          </a:xfrm>
        </p:grpSpPr>
        <p:cxnSp>
          <p:nvCxnSpPr>
            <p:cNvPr id="8" name="7 Conector recto"/>
            <p:cNvCxnSpPr/>
            <p:nvPr userDrawn="1"/>
          </p:nvCxnSpPr>
          <p:spPr>
            <a:xfrm>
              <a:off x="144016" y="6309320"/>
              <a:ext cx="8577851" cy="0"/>
            </a:xfrm>
            <a:prstGeom prst="line">
              <a:avLst/>
            </a:prstGeom>
            <a:ln w="25400">
              <a:solidFill>
                <a:srgbClr val="A1D100"/>
              </a:solidFill>
            </a:ln>
          </p:spPr>
          <p:style>
            <a:lnRef idx="1">
              <a:schemeClr val="accent1"/>
            </a:lnRef>
            <a:fillRef idx="0">
              <a:schemeClr val="accent1"/>
            </a:fillRef>
            <a:effectRef idx="0">
              <a:schemeClr val="accent1"/>
            </a:effectRef>
            <a:fontRef idx="minor">
              <a:schemeClr val="tx1"/>
            </a:fontRef>
          </p:style>
        </p:cxnSp>
        <p:cxnSp>
          <p:nvCxnSpPr>
            <p:cNvPr id="10" name="9 Conector recto"/>
            <p:cNvCxnSpPr/>
            <p:nvPr userDrawn="1"/>
          </p:nvCxnSpPr>
          <p:spPr>
            <a:xfrm>
              <a:off x="144016" y="6381328"/>
              <a:ext cx="8892480" cy="0"/>
            </a:xfrm>
            <a:prstGeom prst="line">
              <a:avLst/>
            </a:prstGeom>
            <a:ln w="25400">
              <a:solidFill>
                <a:srgbClr val="A1D100">
                  <a:alpha val="50000"/>
                </a:srgbClr>
              </a:solidFill>
            </a:ln>
          </p:spPr>
          <p:style>
            <a:lnRef idx="1">
              <a:schemeClr val="accent1"/>
            </a:lnRef>
            <a:fillRef idx="0">
              <a:schemeClr val="accent1"/>
            </a:fillRef>
            <a:effectRef idx="0">
              <a:schemeClr val="accent1"/>
            </a:effectRef>
            <a:fontRef idx="minor">
              <a:schemeClr val="tx1"/>
            </a:fontRef>
          </p:style>
        </p:cxnSp>
        <p:cxnSp>
          <p:nvCxnSpPr>
            <p:cNvPr id="23" name="22 Conector recto"/>
            <p:cNvCxnSpPr/>
            <p:nvPr userDrawn="1"/>
          </p:nvCxnSpPr>
          <p:spPr>
            <a:xfrm>
              <a:off x="144016" y="6237312"/>
              <a:ext cx="81576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Footer Placeholder 4"/>
          <p:cNvSpPr>
            <a:spLocks noGrp="1"/>
          </p:cNvSpPr>
          <p:nvPr>
            <p:ph type="ftr" sz="quarter" idx="11"/>
          </p:nvPr>
        </p:nvSpPr>
        <p:spPr>
          <a:xfrm rot="5400000">
            <a:off x="6533963" y="3339244"/>
            <a:ext cx="4464498" cy="755577"/>
          </a:xfrm>
          <a:prstGeom prst="rect">
            <a:avLst/>
          </a:prstGeom>
        </p:spPr>
        <p:txBody>
          <a:bodyPr anchor="ctr" anchorCtr="0"/>
          <a:lstStyle>
            <a:lvl1pPr algn="l">
              <a:defRPr sz="1400">
                <a:solidFill>
                  <a:schemeClr val="bg1"/>
                </a:solidFill>
                <a:effectLst/>
                <a:latin typeface="Century" pitchFamily="18" charset="0"/>
              </a:defRPr>
            </a:lvl1pPr>
          </a:lstStyle>
          <a:p>
            <a:pPr algn="ctr"/>
            <a:r>
              <a:rPr lang="es-ES" dirty="0"/>
              <a:t>Coral Calero</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7.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33.emf"/><Relationship Id="rId4" Type="http://schemas.openxmlformats.org/officeDocument/2006/relationships/diagramLayout" Target="../diagrams/layout8.xml"/><Relationship Id="rId9" Type="http://schemas.openxmlformats.org/officeDocument/2006/relationships/image" Target="../media/image32.emf"/></Relationships>
</file>

<file path=ppt/slides/_rels/slide2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emf"/></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36.emf"/><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7.emf"/><Relationship Id="rId4" Type="http://schemas.openxmlformats.org/officeDocument/2006/relationships/package" Target="../embeddings/Microsoft_Visio_Drawing.vsdx"/></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8.png"/><Relationship Id="rId5" Type="http://schemas.openxmlformats.org/officeDocument/2006/relationships/image" Target="../media/image37.emf"/><Relationship Id="rId4" Type="http://schemas.openxmlformats.org/officeDocument/2006/relationships/package" Target="../embeddings/Microsoft_Visio_Drawing1.vsdx"/></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9.png"/><Relationship Id="rId5" Type="http://schemas.openxmlformats.org/officeDocument/2006/relationships/image" Target="../media/image37.emf"/><Relationship Id="rId4" Type="http://schemas.openxmlformats.org/officeDocument/2006/relationships/package" Target="../embeddings/Microsoft_Visio_Drawing2.vsdx"/></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0.png"/><Relationship Id="rId5" Type="http://schemas.openxmlformats.org/officeDocument/2006/relationships/image" Target="../media/image37.emf"/><Relationship Id="rId4" Type="http://schemas.openxmlformats.org/officeDocument/2006/relationships/package" Target="../embeddings/Microsoft_Visio_Drawing3.vsdx"/></Relationships>
</file>

<file path=ppt/slides/_rels/slide35.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notesSlide" Target="../notesSlides/notesSlide24.xml"/><Relationship Id="rId7" Type="http://schemas.openxmlformats.org/officeDocument/2006/relationships/package" Target="../embeddings/Microsoft_Visio_Drawing4.vsdx"/><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4.png"/><Relationship Id="rId5" Type="http://schemas.openxmlformats.org/officeDocument/2006/relationships/image" Target="../media/image37.emf"/><Relationship Id="rId4" Type="http://schemas.openxmlformats.org/officeDocument/2006/relationships/package" Target="../embeddings/Microsoft_Visio_Drawing5.vsdx"/></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6.png"/><Relationship Id="rId5" Type="http://schemas.openxmlformats.org/officeDocument/2006/relationships/image" Target="../media/image37.emf"/><Relationship Id="rId4" Type="http://schemas.openxmlformats.org/officeDocument/2006/relationships/package" Target="../embeddings/Microsoft_Visio_Drawing6.vsdx"/></Relationships>
</file>

<file path=ppt/slides/_rels/slide38.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17.emf"/><Relationship Id="rId4" Type="http://schemas.openxmlformats.org/officeDocument/2006/relationships/oleObject" Target="../embeddings/oleObject2.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xml"/><Relationship Id="rId5" Type="http://schemas.openxmlformats.org/officeDocument/2006/relationships/hyperlink" Target="mailto:Coral.Calero@uclm.es" TargetMode="External"/><Relationship Id="rId4" Type="http://schemas.openxmlformats.org/officeDocument/2006/relationships/image" Target="../media/image58.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295790"/>
            <a:ext cx="7772400" cy="864096"/>
          </a:xfrm>
        </p:spPr>
        <p:txBody>
          <a:bodyPr/>
          <a:lstStyle/>
          <a:p>
            <a:r>
              <a:rPr lang="es-ES" dirty="0"/>
              <a:t>Sostenibilidad Software: ¿realidad o quimera?</a:t>
            </a:r>
          </a:p>
        </p:txBody>
      </p:sp>
      <p:sp>
        <p:nvSpPr>
          <p:cNvPr id="3" name="2 Subtítulo"/>
          <p:cNvSpPr>
            <a:spLocks noGrp="1"/>
          </p:cNvSpPr>
          <p:nvPr>
            <p:ph type="subTitle" idx="1"/>
          </p:nvPr>
        </p:nvSpPr>
        <p:spPr>
          <a:xfrm>
            <a:off x="1371600" y="3717032"/>
            <a:ext cx="6400800" cy="1944216"/>
          </a:xfrm>
        </p:spPr>
        <p:txBody>
          <a:bodyPr>
            <a:normAutofit/>
          </a:bodyPr>
          <a:lstStyle/>
          <a:p>
            <a:r>
              <a:rPr lang="es-ES" b="1" dirty="0">
                <a:effectLst>
                  <a:outerShdw blurRad="38100" dist="38100" dir="2700000" algn="tl">
                    <a:srgbClr val="000000">
                      <a:alpha val="43137"/>
                    </a:srgbClr>
                  </a:outerShdw>
                </a:effectLst>
              </a:rPr>
              <a:t>Coral Calero</a:t>
            </a:r>
          </a:p>
          <a:p>
            <a:r>
              <a:rPr lang="es-ES" sz="2400" dirty="0"/>
              <a:t>Grupo Alarcos</a:t>
            </a:r>
          </a:p>
          <a:p>
            <a:r>
              <a:rPr lang="es-ES" sz="2400" dirty="0"/>
              <a:t>Escuela Superior de Informática</a:t>
            </a:r>
          </a:p>
          <a:p>
            <a:r>
              <a:rPr lang="es-ES" sz="2400" dirty="0"/>
              <a:t>Universidad de Castilla-La Mancha</a:t>
            </a:r>
          </a:p>
        </p:txBody>
      </p:sp>
      <p:sp>
        <p:nvSpPr>
          <p:cNvPr id="4" name="3 CuadroTexto"/>
          <p:cNvSpPr txBox="1"/>
          <p:nvPr/>
        </p:nvSpPr>
        <p:spPr>
          <a:xfrm>
            <a:off x="107504" y="5805264"/>
            <a:ext cx="8964488" cy="430887"/>
          </a:xfrm>
          <a:prstGeom prst="rect">
            <a:avLst/>
          </a:prstGeom>
          <a:noFill/>
        </p:spPr>
        <p:txBody>
          <a:bodyPr wrap="square" rtlCol="0">
            <a:spAutoFit/>
          </a:bodyPr>
          <a:lstStyle/>
          <a:p>
            <a:pPr algn="ctr"/>
            <a:r>
              <a:rPr lang="es-ES" sz="2200" dirty="0">
                <a:solidFill>
                  <a:srgbClr val="0000FF"/>
                </a:solidFill>
              </a:rPr>
              <a:t>La Laguna, Noviembre 2018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F3084DB5-9B1F-4888-BE71-F8F8DB54D4C7}"/>
              </a:ext>
            </a:extLst>
          </p:cNvPr>
          <p:cNvSpPr>
            <a:spLocks noGrp="1"/>
          </p:cNvSpPr>
          <p:nvPr>
            <p:ph idx="1"/>
          </p:nvPr>
        </p:nvSpPr>
        <p:spPr>
          <a:xfrm>
            <a:off x="107504" y="1484783"/>
            <a:ext cx="8208912" cy="5184577"/>
          </a:xfrm>
        </p:spPr>
        <p:txBody>
          <a:bodyPr/>
          <a:lstStyle/>
          <a:p>
            <a:endParaRPr lang="en-US" dirty="0"/>
          </a:p>
          <a:p>
            <a:r>
              <a:rPr lang="en-US" dirty="0">
                <a:latin typeface="Trebuchet MS" panose="020B0603020202020204" pitchFamily="34" charset="0"/>
              </a:rPr>
              <a:t>While </a:t>
            </a:r>
            <a:r>
              <a:rPr lang="en-US" dirty="0">
                <a:solidFill>
                  <a:srgbClr val="0066FF"/>
                </a:solidFill>
                <a:latin typeface="Trebuchet MS" panose="020B0603020202020204" pitchFamily="34" charset="0"/>
              </a:rPr>
              <a:t>sustainability</a:t>
            </a:r>
            <a:r>
              <a:rPr lang="en-US" dirty="0">
                <a:latin typeface="Trebuchet MS" panose="020B0603020202020204" pitchFamily="34" charset="0"/>
              </a:rPr>
              <a:t> is a standardized practice in a number of engineering disciplines, is not the case within the software engineering community (Penzenstadler et al, 2012)</a:t>
            </a:r>
          </a:p>
          <a:p>
            <a:r>
              <a:rPr lang="en-US" dirty="0">
                <a:latin typeface="Trebuchet MS" panose="020B0603020202020204" pitchFamily="34" charset="0"/>
              </a:rPr>
              <a:t>But we need to be conscious that, besides the advantages of the software systems, they need a </a:t>
            </a:r>
            <a:r>
              <a:rPr lang="en-US" dirty="0">
                <a:solidFill>
                  <a:srgbClr val="0066FF"/>
                </a:solidFill>
                <a:latin typeface="Trebuchet MS" panose="020B0603020202020204" pitchFamily="34" charset="0"/>
              </a:rPr>
              <a:t>great amount of energy to work</a:t>
            </a:r>
            <a:r>
              <a:rPr lang="en-US" dirty="0">
                <a:latin typeface="Trebuchet MS" panose="020B0603020202020204" pitchFamily="34" charset="0"/>
              </a:rPr>
              <a:t>. </a:t>
            </a:r>
            <a:endParaRPr lang="es-ES" dirty="0">
              <a:latin typeface="Trebuchet MS" panose="020B0603020202020204" pitchFamily="34" charset="0"/>
            </a:endParaRPr>
          </a:p>
          <a:p>
            <a:pPr marL="0" indent="0">
              <a:buNone/>
            </a:pPr>
            <a:endParaRPr lang="en-US" dirty="0"/>
          </a:p>
          <a:p>
            <a:pPr marL="0" indent="0">
              <a:buNone/>
            </a:pPr>
            <a:endParaRPr lang="en-US" sz="2000" dirty="0"/>
          </a:p>
          <a:p>
            <a:pPr marL="0" indent="0">
              <a:buNone/>
            </a:pPr>
            <a:endParaRPr lang="en-US" sz="1600" dirty="0"/>
          </a:p>
        </p:txBody>
      </p:sp>
      <p:sp>
        <p:nvSpPr>
          <p:cNvPr id="3" name="Título 2">
            <a:extLst>
              <a:ext uri="{FF2B5EF4-FFF2-40B4-BE49-F238E27FC236}">
                <a16:creationId xmlns:a16="http://schemas.microsoft.com/office/drawing/2014/main" id="{FD4CAC24-BB89-4E22-8BEF-B21377D67EC3}"/>
              </a:ext>
            </a:extLst>
          </p:cNvPr>
          <p:cNvSpPr>
            <a:spLocks noGrp="1"/>
          </p:cNvSpPr>
          <p:nvPr>
            <p:ph type="title"/>
          </p:nvPr>
        </p:nvSpPr>
        <p:spPr>
          <a:xfrm>
            <a:off x="395536" y="116632"/>
            <a:ext cx="7920880" cy="648072"/>
          </a:xfrm>
        </p:spPr>
        <p:txBody>
          <a:bodyPr/>
          <a:lstStyle/>
          <a:p>
            <a:r>
              <a:rPr lang="es-ES" sz="2800" dirty="0" err="1"/>
              <a:t>Introduction</a:t>
            </a:r>
            <a:r>
              <a:rPr lang="es-ES" sz="2800" dirty="0"/>
              <a:t> </a:t>
            </a:r>
            <a:r>
              <a:rPr lang="es-ES" sz="2800" dirty="0" err="1"/>
              <a:t>to</a:t>
            </a:r>
            <a:r>
              <a:rPr lang="es-ES" sz="2800" dirty="0"/>
              <a:t> Software </a:t>
            </a:r>
            <a:r>
              <a:rPr lang="es-ES" sz="2800" dirty="0" err="1"/>
              <a:t>Sustainability</a:t>
            </a:r>
            <a:endParaRPr lang="es-ES" sz="2600" dirty="0"/>
          </a:p>
        </p:txBody>
      </p:sp>
      <p:sp>
        <p:nvSpPr>
          <p:cNvPr id="4" name="Marcador de número de diapositiva 3">
            <a:extLst>
              <a:ext uri="{FF2B5EF4-FFF2-40B4-BE49-F238E27FC236}">
                <a16:creationId xmlns:a16="http://schemas.microsoft.com/office/drawing/2014/main" id="{229793EA-E41C-4FBB-ACC2-7C7FCA1CAD80}"/>
              </a:ext>
            </a:extLst>
          </p:cNvPr>
          <p:cNvSpPr>
            <a:spLocks noGrp="1"/>
          </p:cNvSpPr>
          <p:nvPr>
            <p:ph type="sldNum" sz="quarter" idx="12"/>
          </p:nvPr>
        </p:nvSpPr>
        <p:spPr/>
        <p:txBody>
          <a:bodyPr/>
          <a:lstStyle/>
          <a:p>
            <a:fld id="{132FADFE-3B8F-471C-ABF0-DBC7717ECBBC}" type="slidenum">
              <a:rPr lang="es-ES" smtClean="0"/>
              <a:pPr/>
              <a:t>10</a:t>
            </a:fld>
            <a:endParaRPr lang="es-ES" dirty="0"/>
          </a:p>
        </p:txBody>
      </p:sp>
    </p:spTree>
    <p:extLst>
      <p:ext uri="{BB962C8B-B14F-4D97-AF65-F5344CB8AC3E}">
        <p14:creationId xmlns:p14="http://schemas.microsoft.com/office/powerpoint/2010/main" val="2085691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39552" y="1196752"/>
            <a:ext cx="7643192" cy="5328592"/>
          </a:xfrm>
        </p:spPr>
        <p:txBody>
          <a:bodyPr/>
          <a:lstStyle/>
          <a:p>
            <a:r>
              <a:rPr lang="en-US" dirty="0">
                <a:solidFill>
                  <a:srgbClr val="0066FF"/>
                </a:solidFill>
                <a:latin typeface="Trebuchet MS" panose="020B0603020202020204" pitchFamily="34" charset="0"/>
              </a:rPr>
              <a:t>Sustainable Software </a:t>
            </a:r>
            <a:r>
              <a:rPr lang="en-US" dirty="0">
                <a:latin typeface="Trebuchet MS" panose="020B0603020202020204" pitchFamily="34" charset="0"/>
              </a:rPr>
              <a:t>is software, whose direct and indirect </a:t>
            </a:r>
            <a:r>
              <a:rPr lang="en-US" dirty="0">
                <a:solidFill>
                  <a:srgbClr val="0066FF"/>
                </a:solidFill>
                <a:latin typeface="Trebuchet MS" panose="020B0603020202020204" pitchFamily="34" charset="0"/>
              </a:rPr>
              <a:t>negative impacts </a:t>
            </a:r>
            <a:r>
              <a:rPr lang="en-US" dirty="0">
                <a:latin typeface="Trebuchet MS" panose="020B0603020202020204" pitchFamily="34" charset="0"/>
              </a:rPr>
              <a:t>on economy, society, human beings, and environment that result from development, deployment, and usage of the software are minimal and/or which have a </a:t>
            </a:r>
            <a:r>
              <a:rPr lang="en-US" dirty="0">
                <a:solidFill>
                  <a:srgbClr val="0066FF"/>
                </a:solidFill>
                <a:latin typeface="Trebuchet MS" panose="020B0603020202020204" pitchFamily="34" charset="0"/>
              </a:rPr>
              <a:t>positive effect </a:t>
            </a:r>
            <a:r>
              <a:rPr lang="en-US" dirty="0">
                <a:latin typeface="Trebuchet MS" panose="020B0603020202020204" pitchFamily="34" charset="0"/>
              </a:rPr>
              <a:t>on sustainable development. (Dick et al., 2010)</a:t>
            </a:r>
          </a:p>
        </p:txBody>
      </p:sp>
      <p:sp>
        <p:nvSpPr>
          <p:cNvPr id="5" name="4 Marcador de número de diapositiva"/>
          <p:cNvSpPr>
            <a:spLocks noGrp="1"/>
          </p:cNvSpPr>
          <p:nvPr>
            <p:ph type="sldNum" sz="quarter" idx="12"/>
          </p:nvPr>
        </p:nvSpPr>
        <p:spPr/>
        <p:txBody>
          <a:bodyPr/>
          <a:lstStyle/>
          <a:p>
            <a:pPr>
              <a:defRPr/>
            </a:pPr>
            <a:fld id="{EBA638F9-0ED4-4CF2-839A-E065F2FE082B}" type="slidenum">
              <a:rPr lang="es-ES" smtClean="0"/>
              <a:pPr>
                <a:defRPr/>
              </a:pPr>
              <a:t>11</a:t>
            </a:fld>
            <a:endParaRPr lang="es-ES" dirty="0"/>
          </a:p>
        </p:txBody>
      </p:sp>
      <p:sp>
        <p:nvSpPr>
          <p:cNvPr id="6" name="2 Título"/>
          <p:cNvSpPr>
            <a:spLocks noGrp="1"/>
          </p:cNvSpPr>
          <p:nvPr>
            <p:ph type="title"/>
          </p:nvPr>
        </p:nvSpPr>
        <p:spPr>
          <a:xfrm>
            <a:off x="395536" y="44624"/>
            <a:ext cx="7920880" cy="648072"/>
          </a:xfrm>
        </p:spPr>
        <p:txBody>
          <a:bodyPr/>
          <a:lstStyle/>
          <a:p>
            <a:r>
              <a:rPr lang="es-ES" sz="3200" dirty="0" err="1"/>
              <a:t>Introduction</a:t>
            </a:r>
            <a:r>
              <a:rPr lang="es-ES" sz="3200" dirty="0"/>
              <a:t> to Software </a:t>
            </a:r>
            <a:r>
              <a:rPr lang="es-ES" sz="3200" dirty="0" err="1"/>
              <a:t>Sustainability</a:t>
            </a:r>
            <a:endParaRPr lang="es-ES" sz="3200" dirty="0"/>
          </a:p>
        </p:txBody>
      </p:sp>
    </p:spTree>
    <p:extLst>
      <p:ext uri="{BB962C8B-B14F-4D97-AF65-F5344CB8AC3E}">
        <p14:creationId xmlns:p14="http://schemas.microsoft.com/office/powerpoint/2010/main" val="383224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s-ES" sz="3200" dirty="0" err="1"/>
              <a:t>Introduction</a:t>
            </a:r>
            <a:r>
              <a:rPr lang="es-ES" sz="3200" dirty="0"/>
              <a:t> to Software </a:t>
            </a:r>
            <a:r>
              <a:rPr lang="es-ES" sz="3200" dirty="0" err="1"/>
              <a:t>Sustainability</a:t>
            </a:r>
            <a:endParaRPr lang="es-ES" sz="3200" dirty="0"/>
          </a:p>
        </p:txBody>
      </p:sp>
      <p:sp>
        <p:nvSpPr>
          <p:cNvPr id="4" name="3 Marcador de número de diapositiva"/>
          <p:cNvSpPr>
            <a:spLocks noGrp="1"/>
          </p:cNvSpPr>
          <p:nvPr>
            <p:ph type="sldNum" sz="quarter" idx="12"/>
          </p:nvPr>
        </p:nvSpPr>
        <p:spPr/>
        <p:txBody>
          <a:bodyPr/>
          <a:lstStyle/>
          <a:p>
            <a:fld id="{132FADFE-3B8F-471C-ABF0-DBC7717ECBBC}" type="slidenum">
              <a:rPr lang="es-ES" smtClean="0"/>
              <a:pPr/>
              <a:t>12</a:t>
            </a:fld>
            <a:endParaRPr lang="es-ES" dirty="0"/>
          </a:p>
        </p:txBody>
      </p:sp>
      <p:graphicFrame>
        <p:nvGraphicFramePr>
          <p:cNvPr id="7" name="6 Diagrama"/>
          <p:cNvGraphicFramePr/>
          <p:nvPr>
            <p:extLst>
              <p:ext uri="{D42A27DB-BD31-4B8C-83A1-F6EECF244321}">
                <p14:modId xmlns:p14="http://schemas.microsoft.com/office/powerpoint/2010/main" val="3698539057"/>
              </p:ext>
            </p:extLst>
          </p:nvPr>
        </p:nvGraphicFramePr>
        <p:xfrm>
          <a:off x="107504" y="908720"/>
          <a:ext cx="8856984" cy="5949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agen 7">
            <a:extLst>
              <a:ext uri="{FF2B5EF4-FFF2-40B4-BE49-F238E27FC236}">
                <a16:creationId xmlns:a16="http://schemas.microsoft.com/office/drawing/2014/main" id="{6D01EA57-9441-4CAC-8C8C-CCBC38FC3CD1}"/>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1403648" y="1052736"/>
            <a:ext cx="5328493" cy="5475341"/>
          </a:xfrm>
          <a:prstGeom prst="rect">
            <a:avLst/>
          </a:prstGeom>
          <a:noFill/>
          <a:ln>
            <a:noFill/>
          </a:ln>
        </p:spPr>
      </p:pic>
    </p:spTree>
    <p:extLst>
      <p:ext uri="{BB962C8B-B14F-4D97-AF65-F5344CB8AC3E}">
        <p14:creationId xmlns:p14="http://schemas.microsoft.com/office/powerpoint/2010/main" val="4129254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021B967-D1CE-49C2-8C91-EA1F2266A39A}"/>
              </a:ext>
            </a:extLst>
          </p:cNvPr>
          <p:cNvSpPr>
            <a:spLocks noGrp="1"/>
          </p:cNvSpPr>
          <p:nvPr>
            <p:ph type="title"/>
          </p:nvPr>
        </p:nvSpPr>
        <p:spPr/>
        <p:txBody>
          <a:bodyPr/>
          <a:lstStyle/>
          <a:p>
            <a:r>
              <a:rPr lang="es-ES" sz="3200" dirty="0" err="1"/>
              <a:t>Introduction</a:t>
            </a:r>
            <a:r>
              <a:rPr lang="es-ES" sz="3200" dirty="0"/>
              <a:t> </a:t>
            </a:r>
            <a:r>
              <a:rPr lang="es-ES" sz="3200" dirty="0" err="1"/>
              <a:t>to</a:t>
            </a:r>
            <a:r>
              <a:rPr lang="es-ES" sz="3200" dirty="0"/>
              <a:t> Software </a:t>
            </a:r>
            <a:r>
              <a:rPr lang="es-ES" sz="3200" dirty="0" err="1"/>
              <a:t>Sustainability</a:t>
            </a:r>
            <a:endParaRPr lang="es-ES" sz="3200" dirty="0"/>
          </a:p>
        </p:txBody>
      </p:sp>
      <p:sp>
        <p:nvSpPr>
          <p:cNvPr id="4" name="Marcador de número de diapositiva 3">
            <a:extLst>
              <a:ext uri="{FF2B5EF4-FFF2-40B4-BE49-F238E27FC236}">
                <a16:creationId xmlns:a16="http://schemas.microsoft.com/office/drawing/2014/main" id="{7EC1C945-C622-4136-92FC-63F0B275E26E}"/>
              </a:ext>
            </a:extLst>
          </p:cNvPr>
          <p:cNvSpPr>
            <a:spLocks noGrp="1"/>
          </p:cNvSpPr>
          <p:nvPr>
            <p:ph type="sldNum" sz="quarter" idx="12"/>
          </p:nvPr>
        </p:nvSpPr>
        <p:spPr/>
        <p:txBody>
          <a:bodyPr/>
          <a:lstStyle/>
          <a:p>
            <a:fld id="{132FADFE-3B8F-471C-ABF0-DBC7717ECBBC}" type="slidenum">
              <a:rPr lang="es-ES" smtClean="0"/>
              <a:pPr/>
              <a:t>13</a:t>
            </a:fld>
            <a:endParaRPr lang="es-ES" dirty="0"/>
          </a:p>
        </p:txBody>
      </p:sp>
      <p:sp>
        <p:nvSpPr>
          <p:cNvPr id="8" name="Rectangle 4">
            <a:extLst>
              <a:ext uri="{FF2B5EF4-FFF2-40B4-BE49-F238E27FC236}">
                <a16:creationId xmlns:a16="http://schemas.microsoft.com/office/drawing/2014/main" id="{B6B4ED47-E99B-49AA-AC61-B6BA961E132B}"/>
              </a:ext>
            </a:extLst>
          </p:cNvPr>
          <p:cNvSpPr>
            <a:spLocks noChangeArrowheads="1"/>
          </p:cNvSpPr>
          <p:nvPr/>
        </p:nvSpPr>
        <p:spPr bwMode="auto">
          <a:xfrm>
            <a:off x="1979712" y="1752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9" name="Objeto 8">
            <a:extLst>
              <a:ext uri="{FF2B5EF4-FFF2-40B4-BE49-F238E27FC236}">
                <a16:creationId xmlns:a16="http://schemas.microsoft.com/office/drawing/2014/main" id="{99509044-7281-49F3-B3F7-9761C233D5F3}"/>
              </a:ext>
            </a:extLst>
          </p:cNvPr>
          <p:cNvGraphicFramePr>
            <a:graphicFrameLocks noChangeAspect="1"/>
          </p:cNvGraphicFramePr>
          <p:nvPr>
            <p:extLst>
              <p:ext uri="{D42A27DB-BD31-4B8C-83A1-F6EECF244321}">
                <p14:modId xmlns:p14="http://schemas.microsoft.com/office/powerpoint/2010/main" val="4080307256"/>
              </p:ext>
            </p:extLst>
          </p:nvPr>
        </p:nvGraphicFramePr>
        <p:xfrm>
          <a:off x="611560" y="1277896"/>
          <a:ext cx="7396856" cy="4959416"/>
        </p:xfrm>
        <a:graphic>
          <a:graphicData uri="http://schemas.openxmlformats.org/presentationml/2006/ole">
            <mc:AlternateContent xmlns:mc="http://schemas.openxmlformats.org/markup-compatibility/2006">
              <mc:Choice xmlns:v="urn:schemas-microsoft-com:vml" Requires="v">
                <p:oleObj spid="_x0000_s1073" name="Visio" r:id="rId3" imgW="6067512" imgH="4076861" progId="Visio.Drawing.15">
                  <p:embed/>
                </p:oleObj>
              </mc:Choice>
              <mc:Fallback>
                <p:oleObj name="Visio" r:id="rId3" imgW="6067512" imgH="4076861" progId="Visio.Drawing.15">
                  <p:embed/>
                  <p:pic>
                    <p:nvPicPr>
                      <p:cNvPr id="9" name="Objeto 8">
                        <a:extLst>
                          <a:ext uri="{FF2B5EF4-FFF2-40B4-BE49-F238E27FC236}">
                            <a16:creationId xmlns:a16="http://schemas.microsoft.com/office/drawing/2014/main" id="{99509044-7281-49F3-B3F7-9761C233D5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277896"/>
                        <a:ext cx="7396856" cy="4959416"/>
                      </a:xfrm>
                      <a:prstGeom prst="rect">
                        <a:avLst/>
                      </a:prstGeom>
                      <a:noFill/>
                      <a:extLst/>
                    </p:spPr>
                  </p:pic>
                </p:oleObj>
              </mc:Fallback>
            </mc:AlternateContent>
          </a:graphicData>
        </a:graphic>
      </p:graphicFrame>
    </p:spTree>
    <p:extLst>
      <p:ext uri="{BB962C8B-B14F-4D97-AF65-F5344CB8AC3E}">
        <p14:creationId xmlns:p14="http://schemas.microsoft.com/office/powerpoint/2010/main" val="3453068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021B967-D1CE-49C2-8C91-EA1F2266A39A}"/>
              </a:ext>
            </a:extLst>
          </p:cNvPr>
          <p:cNvSpPr>
            <a:spLocks noGrp="1"/>
          </p:cNvSpPr>
          <p:nvPr>
            <p:ph type="title"/>
          </p:nvPr>
        </p:nvSpPr>
        <p:spPr/>
        <p:txBody>
          <a:bodyPr/>
          <a:lstStyle/>
          <a:p>
            <a:r>
              <a:rPr lang="es-ES" sz="3200" dirty="0" err="1"/>
              <a:t>Introduction</a:t>
            </a:r>
            <a:r>
              <a:rPr lang="es-ES" sz="3200" dirty="0"/>
              <a:t> </a:t>
            </a:r>
            <a:r>
              <a:rPr lang="es-ES" sz="3200" dirty="0" err="1"/>
              <a:t>to</a:t>
            </a:r>
            <a:r>
              <a:rPr lang="es-ES" sz="3200" dirty="0"/>
              <a:t> Software </a:t>
            </a:r>
            <a:r>
              <a:rPr lang="es-ES" sz="3200" dirty="0" err="1"/>
              <a:t>Sustainability</a:t>
            </a:r>
            <a:endParaRPr lang="es-ES" sz="3200" dirty="0"/>
          </a:p>
        </p:txBody>
      </p:sp>
      <p:sp>
        <p:nvSpPr>
          <p:cNvPr id="4" name="Marcador de número de diapositiva 3">
            <a:extLst>
              <a:ext uri="{FF2B5EF4-FFF2-40B4-BE49-F238E27FC236}">
                <a16:creationId xmlns:a16="http://schemas.microsoft.com/office/drawing/2014/main" id="{7EC1C945-C622-4136-92FC-63F0B275E26E}"/>
              </a:ext>
            </a:extLst>
          </p:cNvPr>
          <p:cNvSpPr>
            <a:spLocks noGrp="1"/>
          </p:cNvSpPr>
          <p:nvPr>
            <p:ph type="sldNum" sz="quarter" idx="12"/>
          </p:nvPr>
        </p:nvSpPr>
        <p:spPr/>
        <p:txBody>
          <a:bodyPr/>
          <a:lstStyle/>
          <a:p>
            <a:fld id="{132FADFE-3B8F-471C-ABF0-DBC7717ECBBC}" type="slidenum">
              <a:rPr lang="es-ES" smtClean="0"/>
              <a:pPr/>
              <a:t>14</a:t>
            </a:fld>
            <a:endParaRPr lang="es-ES" dirty="0"/>
          </a:p>
        </p:txBody>
      </p:sp>
      <p:sp>
        <p:nvSpPr>
          <p:cNvPr id="8" name="Rectangle 4">
            <a:extLst>
              <a:ext uri="{FF2B5EF4-FFF2-40B4-BE49-F238E27FC236}">
                <a16:creationId xmlns:a16="http://schemas.microsoft.com/office/drawing/2014/main" id="{B6B4ED47-E99B-49AA-AC61-B6BA961E132B}"/>
              </a:ext>
            </a:extLst>
          </p:cNvPr>
          <p:cNvSpPr>
            <a:spLocks noChangeArrowheads="1"/>
          </p:cNvSpPr>
          <p:nvPr/>
        </p:nvSpPr>
        <p:spPr bwMode="auto">
          <a:xfrm>
            <a:off x="1979712" y="1752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9" name="Objeto 8">
            <a:extLst>
              <a:ext uri="{FF2B5EF4-FFF2-40B4-BE49-F238E27FC236}">
                <a16:creationId xmlns:a16="http://schemas.microsoft.com/office/drawing/2014/main" id="{99509044-7281-49F3-B3F7-9761C233D5F3}"/>
              </a:ext>
            </a:extLst>
          </p:cNvPr>
          <p:cNvGraphicFramePr>
            <a:graphicFrameLocks noChangeAspect="1"/>
          </p:cNvGraphicFramePr>
          <p:nvPr>
            <p:extLst>
              <p:ext uri="{D42A27DB-BD31-4B8C-83A1-F6EECF244321}">
                <p14:modId xmlns:p14="http://schemas.microsoft.com/office/powerpoint/2010/main" val="1508928672"/>
              </p:ext>
            </p:extLst>
          </p:nvPr>
        </p:nvGraphicFramePr>
        <p:xfrm>
          <a:off x="2641746" y="2656847"/>
          <a:ext cx="3208323" cy="2151104"/>
        </p:xfrm>
        <a:graphic>
          <a:graphicData uri="http://schemas.openxmlformats.org/presentationml/2006/ole">
            <mc:AlternateContent xmlns:mc="http://schemas.openxmlformats.org/markup-compatibility/2006">
              <mc:Choice xmlns:v="urn:schemas-microsoft-com:vml" Requires="v">
                <p:oleObj spid="_x0000_s2080" name="Visio" r:id="rId3" imgW="6067512" imgH="4076861" progId="Visio.Drawing.15">
                  <p:embed/>
                </p:oleObj>
              </mc:Choice>
              <mc:Fallback>
                <p:oleObj name="Visio" r:id="rId3" imgW="6067512" imgH="4076861" progId="Visio.Drawing.15">
                  <p:embed/>
                  <p:pic>
                    <p:nvPicPr>
                      <p:cNvPr id="9" name="Objeto 8">
                        <a:extLst>
                          <a:ext uri="{FF2B5EF4-FFF2-40B4-BE49-F238E27FC236}">
                            <a16:creationId xmlns:a16="http://schemas.microsoft.com/office/drawing/2014/main" id="{99509044-7281-49F3-B3F7-9761C233D5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746" y="2656847"/>
                        <a:ext cx="3208323" cy="2151104"/>
                      </a:xfrm>
                      <a:prstGeom prst="rect">
                        <a:avLst/>
                      </a:prstGeom>
                      <a:noFill/>
                      <a:extLst/>
                    </p:spPr>
                  </p:pic>
                </p:oleObj>
              </mc:Fallback>
            </mc:AlternateContent>
          </a:graphicData>
        </a:graphic>
      </p:graphicFrame>
      <p:sp>
        <p:nvSpPr>
          <p:cNvPr id="2" name="CuadroTexto 1">
            <a:extLst>
              <a:ext uri="{FF2B5EF4-FFF2-40B4-BE49-F238E27FC236}">
                <a16:creationId xmlns:a16="http://schemas.microsoft.com/office/drawing/2014/main" id="{6610B2ED-0FF6-41FB-A331-B038B2004E3C}"/>
              </a:ext>
            </a:extLst>
          </p:cNvPr>
          <p:cNvSpPr txBox="1"/>
          <p:nvPr/>
        </p:nvSpPr>
        <p:spPr>
          <a:xfrm>
            <a:off x="382782" y="1399212"/>
            <a:ext cx="3096344" cy="1200329"/>
          </a:xfrm>
          <a:prstGeom prst="rect">
            <a:avLst/>
          </a:prstGeom>
          <a:noFill/>
        </p:spPr>
        <p:txBody>
          <a:bodyPr wrap="square" rtlCol="0">
            <a:spAutoFit/>
          </a:bodyPr>
          <a:lstStyle/>
          <a:p>
            <a:r>
              <a:rPr lang="es-ES" dirty="0"/>
              <a:t>Hay que asegurar las ganancias de las empresas que desarrollan software sin que eso suponga sueldos no justos</a:t>
            </a:r>
          </a:p>
        </p:txBody>
      </p:sp>
      <p:sp>
        <p:nvSpPr>
          <p:cNvPr id="10" name="CuadroTexto 9">
            <a:extLst>
              <a:ext uri="{FF2B5EF4-FFF2-40B4-BE49-F238E27FC236}">
                <a16:creationId xmlns:a16="http://schemas.microsoft.com/office/drawing/2014/main" id="{2A292C7A-7C24-4D53-9609-E34B00AAFA83}"/>
              </a:ext>
            </a:extLst>
          </p:cNvPr>
          <p:cNvSpPr txBox="1"/>
          <p:nvPr/>
        </p:nvSpPr>
        <p:spPr>
          <a:xfrm>
            <a:off x="387712" y="4646809"/>
            <a:ext cx="3096344" cy="1200329"/>
          </a:xfrm>
          <a:prstGeom prst="rect">
            <a:avLst/>
          </a:prstGeom>
          <a:noFill/>
        </p:spPr>
        <p:txBody>
          <a:bodyPr wrap="square" rtlCol="0">
            <a:spAutoFit/>
          </a:bodyPr>
          <a:lstStyle/>
          <a:p>
            <a:r>
              <a:rPr lang="es-ES" dirty="0"/>
              <a:t>Las empresas proporcionan programas de formación y promoción adecuados a sus trabajadores</a:t>
            </a:r>
          </a:p>
        </p:txBody>
      </p:sp>
      <p:sp>
        <p:nvSpPr>
          <p:cNvPr id="11" name="CuadroTexto 10">
            <a:extLst>
              <a:ext uri="{FF2B5EF4-FFF2-40B4-BE49-F238E27FC236}">
                <a16:creationId xmlns:a16="http://schemas.microsoft.com/office/drawing/2014/main" id="{0A6F14A1-9F52-4EBC-A29C-C49E8854BDBE}"/>
              </a:ext>
            </a:extLst>
          </p:cNvPr>
          <p:cNvSpPr txBox="1"/>
          <p:nvPr/>
        </p:nvSpPr>
        <p:spPr>
          <a:xfrm>
            <a:off x="5043666" y="4712077"/>
            <a:ext cx="3096344" cy="1754326"/>
          </a:xfrm>
          <a:prstGeom prst="rect">
            <a:avLst/>
          </a:prstGeom>
          <a:noFill/>
        </p:spPr>
        <p:txBody>
          <a:bodyPr wrap="square" rtlCol="0">
            <a:spAutoFit/>
          </a:bodyPr>
          <a:lstStyle/>
          <a:p>
            <a:r>
              <a:rPr lang="es-ES" dirty="0"/>
              <a:t>El software del robot que limpia las malas hierbas de las plantaciones usando solo un 5% del herbicida habitual, aplicando los productos sólo dónde es necesario</a:t>
            </a:r>
          </a:p>
        </p:txBody>
      </p:sp>
      <p:sp>
        <p:nvSpPr>
          <p:cNvPr id="12" name="CuadroTexto 11">
            <a:extLst>
              <a:ext uri="{FF2B5EF4-FFF2-40B4-BE49-F238E27FC236}">
                <a16:creationId xmlns:a16="http://schemas.microsoft.com/office/drawing/2014/main" id="{981C68C1-286D-4F51-B2AC-327EFFC177D0}"/>
              </a:ext>
            </a:extLst>
          </p:cNvPr>
          <p:cNvSpPr txBox="1"/>
          <p:nvPr/>
        </p:nvSpPr>
        <p:spPr>
          <a:xfrm>
            <a:off x="4795253" y="1268760"/>
            <a:ext cx="3096344" cy="1200329"/>
          </a:xfrm>
          <a:prstGeom prst="rect">
            <a:avLst/>
          </a:prstGeom>
          <a:noFill/>
        </p:spPr>
        <p:txBody>
          <a:bodyPr wrap="square" rtlCol="0">
            <a:spAutoFit/>
          </a:bodyPr>
          <a:lstStyle/>
          <a:p>
            <a:r>
              <a:rPr lang="es-ES" dirty="0"/>
              <a:t>Las versiones de las aplicaciones deben mantener unos niveles de uso de energía adecuados</a:t>
            </a:r>
          </a:p>
        </p:txBody>
      </p:sp>
      <p:cxnSp>
        <p:nvCxnSpPr>
          <p:cNvPr id="7" name="Conector recto de flecha 6">
            <a:extLst>
              <a:ext uri="{FF2B5EF4-FFF2-40B4-BE49-F238E27FC236}">
                <a16:creationId xmlns:a16="http://schemas.microsoft.com/office/drawing/2014/main" id="{9D9A0318-2401-48CD-A299-52E86A858898}"/>
              </a:ext>
            </a:extLst>
          </p:cNvPr>
          <p:cNvCxnSpPr/>
          <p:nvPr/>
        </p:nvCxnSpPr>
        <p:spPr>
          <a:xfrm>
            <a:off x="1187624" y="2599541"/>
            <a:ext cx="1728192" cy="6854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Conector recto de flecha 12">
            <a:extLst>
              <a:ext uri="{FF2B5EF4-FFF2-40B4-BE49-F238E27FC236}">
                <a16:creationId xmlns:a16="http://schemas.microsoft.com/office/drawing/2014/main" id="{1CC073BC-4448-444C-BA4F-49BB13CFAF8C}"/>
              </a:ext>
            </a:extLst>
          </p:cNvPr>
          <p:cNvCxnSpPr>
            <a:cxnSpLocks/>
          </p:cNvCxnSpPr>
          <p:nvPr/>
        </p:nvCxnSpPr>
        <p:spPr>
          <a:xfrm flipV="1">
            <a:off x="1529237" y="4131924"/>
            <a:ext cx="1314571" cy="5148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Conector recto de flecha 15">
            <a:extLst>
              <a:ext uri="{FF2B5EF4-FFF2-40B4-BE49-F238E27FC236}">
                <a16:creationId xmlns:a16="http://schemas.microsoft.com/office/drawing/2014/main" id="{A5144335-FA35-4857-A525-C19F26E0FBA0}"/>
              </a:ext>
            </a:extLst>
          </p:cNvPr>
          <p:cNvCxnSpPr>
            <a:cxnSpLocks/>
          </p:cNvCxnSpPr>
          <p:nvPr/>
        </p:nvCxnSpPr>
        <p:spPr>
          <a:xfrm flipH="1">
            <a:off x="4716017" y="2526395"/>
            <a:ext cx="1134052" cy="10025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Conector recto de flecha 18">
            <a:extLst>
              <a:ext uri="{FF2B5EF4-FFF2-40B4-BE49-F238E27FC236}">
                <a16:creationId xmlns:a16="http://schemas.microsoft.com/office/drawing/2014/main" id="{4DDD27F3-E08C-4483-B4BC-D311EAA7A882}"/>
              </a:ext>
            </a:extLst>
          </p:cNvPr>
          <p:cNvCxnSpPr>
            <a:cxnSpLocks/>
            <a:stCxn id="11" idx="0"/>
          </p:cNvCxnSpPr>
          <p:nvPr/>
        </p:nvCxnSpPr>
        <p:spPr>
          <a:xfrm flipH="1" flipV="1">
            <a:off x="5738090" y="4093169"/>
            <a:ext cx="853748" cy="6189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7564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395536" y="1628800"/>
            <a:ext cx="7920880" cy="648072"/>
          </a:xfrm>
        </p:spPr>
        <p:txBody>
          <a:bodyPr/>
          <a:lstStyle/>
          <a:p>
            <a:pPr algn="ctr"/>
            <a:r>
              <a:rPr lang="es-ES" sz="3200" dirty="0" err="1"/>
              <a:t>When</a:t>
            </a:r>
            <a:r>
              <a:rPr lang="es-ES" sz="3200" dirty="0"/>
              <a:t> and </a:t>
            </a:r>
            <a:r>
              <a:rPr lang="es-ES" sz="3200" dirty="0" err="1"/>
              <a:t>What</a:t>
            </a:r>
            <a:r>
              <a:rPr lang="es-ES" sz="3200" dirty="0"/>
              <a:t> of Software </a:t>
            </a:r>
            <a:r>
              <a:rPr lang="es-ES" sz="3200" dirty="0" err="1"/>
              <a:t>Sustainability</a:t>
            </a:r>
            <a:r>
              <a:rPr lang="es-ES" sz="3200" dirty="0"/>
              <a:t> </a:t>
            </a:r>
            <a:r>
              <a:rPr lang="es-ES" sz="3200" dirty="0" err="1"/>
              <a:t>Research</a:t>
            </a:r>
            <a:endParaRPr lang="es-ES" sz="3200" dirty="0"/>
          </a:p>
        </p:txBody>
      </p:sp>
      <p:sp>
        <p:nvSpPr>
          <p:cNvPr id="4" name="3 Marcador de número de diapositiva"/>
          <p:cNvSpPr>
            <a:spLocks noGrp="1"/>
          </p:cNvSpPr>
          <p:nvPr>
            <p:ph type="sldNum" sz="quarter" idx="12"/>
          </p:nvPr>
        </p:nvSpPr>
        <p:spPr/>
        <p:txBody>
          <a:bodyPr/>
          <a:lstStyle/>
          <a:p>
            <a:fld id="{132FADFE-3B8F-471C-ABF0-DBC7717ECBBC}" type="slidenum">
              <a:rPr lang="es-ES" smtClean="0"/>
              <a:pPr/>
              <a:t>15</a:t>
            </a:fld>
            <a:endParaRPr lang="es-ES" dirty="0"/>
          </a:p>
        </p:txBody>
      </p:sp>
      <p:sp>
        <p:nvSpPr>
          <p:cNvPr id="6" name="Rectángulo 5">
            <a:extLst>
              <a:ext uri="{FF2B5EF4-FFF2-40B4-BE49-F238E27FC236}">
                <a16:creationId xmlns:a16="http://schemas.microsoft.com/office/drawing/2014/main" id="{EADA3707-5A6F-4288-928C-7F6849B0169B}"/>
              </a:ext>
            </a:extLst>
          </p:cNvPr>
          <p:cNvSpPr/>
          <p:nvPr/>
        </p:nvSpPr>
        <p:spPr>
          <a:xfrm>
            <a:off x="3203848" y="2865443"/>
            <a:ext cx="978101" cy="1467151"/>
          </a:xfrm>
          <a:prstGeom prst="rect">
            <a:avLst/>
          </a:prstGeom>
          <a:blipFill>
            <a:blip r:embed="rId3">
              <a:extLs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Rectángulo 7">
            <a:extLst>
              <a:ext uri="{FF2B5EF4-FFF2-40B4-BE49-F238E27FC236}">
                <a16:creationId xmlns:a16="http://schemas.microsoft.com/office/drawing/2014/main" id="{345D34A4-F988-43C4-8890-F5F67E689DE0}"/>
              </a:ext>
            </a:extLst>
          </p:cNvPr>
          <p:cNvSpPr/>
          <p:nvPr/>
        </p:nvSpPr>
        <p:spPr>
          <a:xfrm>
            <a:off x="4198498" y="3081467"/>
            <a:ext cx="822718" cy="1211629"/>
          </a:xfrm>
          <a:prstGeom prst="rect">
            <a:avLst/>
          </a:prstGeom>
          <a:blipFill>
            <a:blip r:embed="rId4">
              <a:extLst>
                <a:ext uri="{28A0092B-C50C-407E-A947-70E740481C1C}">
                  <a14:useLocalDpi xmlns:a14="http://schemas.microsoft.com/office/drawing/2010/main" val="0"/>
                </a:ext>
              </a:extLst>
            </a:blip>
            <a:srcRect/>
            <a:stretch>
              <a:fillRect l="-63000" r="-6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991865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Marcador de contenido 5">
            <a:extLst>
              <a:ext uri="{FF2B5EF4-FFF2-40B4-BE49-F238E27FC236}">
                <a16:creationId xmlns:a16="http://schemas.microsoft.com/office/drawing/2014/main" id="{28C651DE-1ECC-4AE1-B59A-59B94603385A}"/>
              </a:ext>
            </a:extLst>
          </p:cNvPr>
          <p:cNvGraphicFramePr>
            <a:graphicFrameLocks noGrp="1"/>
          </p:cNvGraphicFramePr>
          <p:nvPr>
            <p:ph idx="1"/>
            <p:extLst>
              <p:ext uri="{D42A27DB-BD31-4B8C-83A1-F6EECF244321}">
                <p14:modId xmlns:p14="http://schemas.microsoft.com/office/powerpoint/2010/main" val="4233102996"/>
              </p:ext>
            </p:extLst>
          </p:nvPr>
        </p:nvGraphicFramePr>
        <p:xfrm>
          <a:off x="107950" y="1052513"/>
          <a:ext cx="8208963" cy="5184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ítulo 2">
            <a:extLst>
              <a:ext uri="{FF2B5EF4-FFF2-40B4-BE49-F238E27FC236}">
                <a16:creationId xmlns:a16="http://schemas.microsoft.com/office/drawing/2014/main" id="{FD4CAC24-BB89-4E22-8BEF-B21377D67EC3}"/>
              </a:ext>
            </a:extLst>
          </p:cNvPr>
          <p:cNvSpPr>
            <a:spLocks noGrp="1"/>
          </p:cNvSpPr>
          <p:nvPr>
            <p:ph type="title"/>
          </p:nvPr>
        </p:nvSpPr>
        <p:spPr>
          <a:xfrm>
            <a:off x="107950" y="44624"/>
            <a:ext cx="9036050" cy="648072"/>
          </a:xfrm>
        </p:spPr>
        <p:txBody>
          <a:bodyPr/>
          <a:lstStyle/>
          <a:p>
            <a:r>
              <a:rPr lang="es-ES" sz="2600" dirty="0" err="1"/>
              <a:t>When</a:t>
            </a:r>
            <a:r>
              <a:rPr lang="es-ES" sz="2600" dirty="0"/>
              <a:t> and </a:t>
            </a:r>
            <a:r>
              <a:rPr lang="es-ES" sz="2600" dirty="0" err="1"/>
              <a:t>What</a:t>
            </a:r>
            <a:r>
              <a:rPr lang="es-ES" sz="2600" dirty="0"/>
              <a:t> of Software </a:t>
            </a:r>
            <a:r>
              <a:rPr lang="es-ES" sz="2600" dirty="0" err="1"/>
              <a:t>Sustainability</a:t>
            </a:r>
            <a:r>
              <a:rPr lang="es-ES" sz="2600" dirty="0"/>
              <a:t> </a:t>
            </a:r>
            <a:r>
              <a:rPr lang="es-ES" sz="2600" dirty="0" err="1"/>
              <a:t>Research</a:t>
            </a:r>
            <a:endParaRPr lang="es-ES" sz="2600" dirty="0"/>
          </a:p>
        </p:txBody>
      </p:sp>
      <p:sp>
        <p:nvSpPr>
          <p:cNvPr id="4" name="Marcador de número de diapositiva 3">
            <a:extLst>
              <a:ext uri="{FF2B5EF4-FFF2-40B4-BE49-F238E27FC236}">
                <a16:creationId xmlns:a16="http://schemas.microsoft.com/office/drawing/2014/main" id="{229793EA-E41C-4FBB-ACC2-7C7FCA1CAD80}"/>
              </a:ext>
            </a:extLst>
          </p:cNvPr>
          <p:cNvSpPr>
            <a:spLocks noGrp="1"/>
          </p:cNvSpPr>
          <p:nvPr>
            <p:ph type="sldNum" sz="quarter" idx="12"/>
          </p:nvPr>
        </p:nvSpPr>
        <p:spPr/>
        <p:txBody>
          <a:bodyPr/>
          <a:lstStyle/>
          <a:p>
            <a:fld id="{132FADFE-3B8F-471C-ABF0-DBC7717ECBBC}" type="slidenum">
              <a:rPr lang="es-ES" smtClean="0"/>
              <a:pPr/>
              <a:t>16</a:t>
            </a:fld>
            <a:endParaRPr lang="es-ES" dirty="0"/>
          </a:p>
        </p:txBody>
      </p:sp>
    </p:spTree>
    <p:extLst>
      <p:ext uri="{BB962C8B-B14F-4D97-AF65-F5344CB8AC3E}">
        <p14:creationId xmlns:p14="http://schemas.microsoft.com/office/powerpoint/2010/main" val="23885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8AE13525-61E2-4418-9942-485C044B7748}"/>
              </a:ext>
            </a:extLst>
          </p:cNvPr>
          <p:cNvPicPr/>
          <p:nvPr/>
        </p:nvPicPr>
        <p:blipFill>
          <a:blip r:embed="rId3">
            <a:extLst>
              <a:ext uri="{28A0092B-C50C-407E-A947-70E740481C1C}">
                <a14:useLocalDpi xmlns:a14="http://schemas.microsoft.com/office/drawing/2010/main" val="0"/>
              </a:ext>
            </a:extLst>
          </a:blip>
          <a:stretch>
            <a:fillRect/>
          </a:stretch>
        </p:blipFill>
        <p:spPr>
          <a:xfrm>
            <a:off x="1763686" y="2204864"/>
            <a:ext cx="3024337" cy="3941524"/>
          </a:xfrm>
          <a:prstGeom prst="rect">
            <a:avLst/>
          </a:prstGeom>
        </p:spPr>
      </p:pic>
      <p:sp>
        <p:nvSpPr>
          <p:cNvPr id="4" name="Marcador de número de diapositiva 3">
            <a:extLst>
              <a:ext uri="{FF2B5EF4-FFF2-40B4-BE49-F238E27FC236}">
                <a16:creationId xmlns:a16="http://schemas.microsoft.com/office/drawing/2014/main" id="{229793EA-E41C-4FBB-ACC2-7C7FCA1CAD80}"/>
              </a:ext>
            </a:extLst>
          </p:cNvPr>
          <p:cNvSpPr>
            <a:spLocks noGrp="1"/>
          </p:cNvSpPr>
          <p:nvPr>
            <p:ph type="sldNum" sz="quarter" idx="12"/>
          </p:nvPr>
        </p:nvSpPr>
        <p:spPr/>
        <p:txBody>
          <a:bodyPr/>
          <a:lstStyle/>
          <a:p>
            <a:fld id="{132FADFE-3B8F-471C-ABF0-DBC7717ECBBC}" type="slidenum">
              <a:rPr lang="es-ES" smtClean="0"/>
              <a:pPr/>
              <a:t>17</a:t>
            </a:fld>
            <a:endParaRPr lang="es-ES" dirty="0"/>
          </a:p>
        </p:txBody>
      </p:sp>
      <p:cxnSp>
        <p:nvCxnSpPr>
          <p:cNvPr id="9" name="Conector recto 8">
            <a:extLst>
              <a:ext uri="{FF2B5EF4-FFF2-40B4-BE49-F238E27FC236}">
                <a16:creationId xmlns:a16="http://schemas.microsoft.com/office/drawing/2014/main" id="{4A27DEA1-92FE-47BB-950C-31D9F128125C}"/>
              </a:ext>
            </a:extLst>
          </p:cNvPr>
          <p:cNvCxnSpPr>
            <a:cxnSpLocks/>
          </p:cNvCxnSpPr>
          <p:nvPr/>
        </p:nvCxnSpPr>
        <p:spPr>
          <a:xfrm>
            <a:off x="1763687" y="3906000"/>
            <a:ext cx="3024336"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2" name="Bocadillo nube: nube 11">
            <a:extLst>
              <a:ext uri="{FF2B5EF4-FFF2-40B4-BE49-F238E27FC236}">
                <a16:creationId xmlns:a16="http://schemas.microsoft.com/office/drawing/2014/main" id="{0641AC7F-38CB-4A8C-A31E-B86E09464191}"/>
              </a:ext>
            </a:extLst>
          </p:cNvPr>
          <p:cNvSpPr/>
          <p:nvPr/>
        </p:nvSpPr>
        <p:spPr>
          <a:xfrm>
            <a:off x="1475656" y="962982"/>
            <a:ext cx="3960048" cy="2160233"/>
          </a:xfrm>
          <a:prstGeom prst="cloudCallout">
            <a:avLst>
              <a:gd name="adj1" fmla="val -26636"/>
              <a:gd name="adj2" fmla="val 70201"/>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GREENSOFT </a:t>
            </a:r>
            <a:r>
              <a:rPr lang="es-ES" sz="2400" b="1" dirty="0" err="1"/>
              <a:t>model</a:t>
            </a:r>
            <a:r>
              <a:rPr lang="es-ES" sz="2400" b="1" dirty="0"/>
              <a:t> </a:t>
            </a:r>
            <a:r>
              <a:rPr lang="es-ES" sz="2400" dirty="0"/>
              <a:t>(</a:t>
            </a:r>
            <a:r>
              <a:rPr lang="es-ES" sz="2400" dirty="0" err="1"/>
              <a:t>Naumann</a:t>
            </a:r>
            <a:r>
              <a:rPr lang="es-ES" sz="2400" dirty="0"/>
              <a:t> et al)</a:t>
            </a:r>
          </a:p>
        </p:txBody>
      </p:sp>
      <p:pic>
        <p:nvPicPr>
          <p:cNvPr id="2" name="Imagen 1">
            <a:extLst>
              <a:ext uri="{FF2B5EF4-FFF2-40B4-BE49-F238E27FC236}">
                <a16:creationId xmlns:a16="http://schemas.microsoft.com/office/drawing/2014/main" id="{1DDEBE85-4AF8-45F3-9DB0-3F01A2894FBB}"/>
              </a:ext>
            </a:extLst>
          </p:cNvPr>
          <p:cNvPicPr>
            <a:picLocks noChangeAspect="1"/>
          </p:cNvPicPr>
          <p:nvPr/>
        </p:nvPicPr>
        <p:blipFill>
          <a:blip r:embed="rId4"/>
          <a:stretch>
            <a:fillRect/>
          </a:stretch>
        </p:blipFill>
        <p:spPr>
          <a:xfrm>
            <a:off x="5681544" y="980728"/>
            <a:ext cx="2538431" cy="869822"/>
          </a:xfrm>
          <a:prstGeom prst="rect">
            <a:avLst/>
          </a:prstGeom>
        </p:spPr>
      </p:pic>
      <p:sp>
        <p:nvSpPr>
          <p:cNvPr id="13" name="Título 2">
            <a:extLst>
              <a:ext uri="{FF2B5EF4-FFF2-40B4-BE49-F238E27FC236}">
                <a16:creationId xmlns:a16="http://schemas.microsoft.com/office/drawing/2014/main" id="{C0F22004-DD46-4A5D-AD66-7CCCA36A08E2}"/>
              </a:ext>
            </a:extLst>
          </p:cNvPr>
          <p:cNvSpPr>
            <a:spLocks noGrp="1"/>
          </p:cNvSpPr>
          <p:nvPr>
            <p:ph type="title"/>
          </p:nvPr>
        </p:nvSpPr>
        <p:spPr>
          <a:xfrm>
            <a:off x="107950" y="44624"/>
            <a:ext cx="9036050" cy="648072"/>
          </a:xfrm>
        </p:spPr>
        <p:txBody>
          <a:bodyPr/>
          <a:lstStyle/>
          <a:p>
            <a:r>
              <a:rPr lang="es-ES" sz="2600" dirty="0" err="1"/>
              <a:t>When</a:t>
            </a:r>
            <a:r>
              <a:rPr lang="es-ES" sz="2600" dirty="0"/>
              <a:t> and </a:t>
            </a:r>
            <a:r>
              <a:rPr lang="es-ES" sz="2600" dirty="0" err="1"/>
              <a:t>What</a:t>
            </a:r>
            <a:r>
              <a:rPr lang="es-ES" sz="2600" dirty="0"/>
              <a:t> of Software </a:t>
            </a:r>
            <a:r>
              <a:rPr lang="es-ES" sz="2600" dirty="0" err="1"/>
              <a:t>Sustainability</a:t>
            </a:r>
            <a:r>
              <a:rPr lang="es-ES" sz="2600" dirty="0"/>
              <a:t> </a:t>
            </a:r>
            <a:r>
              <a:rPr lang="es-ES" sz="2600" dirty="0" err="1"/>
              <a:t>Research</a:t>
            </a:r>
            <a:endParaRPr lang="es-ES" sz="2600" dirty="0"/>
          </a:p>
        </p:txBody>
      </p:sp>
      <p:sp>
        <p:nvSpPr>
          <p:cNvPr id="11" name="Rectángulo 10">
            <a:extLst>
              <a:ext uri="{FF2B5EF4-FFF2-40B4-BE49-F238E27FC236}">
                <a16:creationId xmlns:a16="http://schemas.microsoft.com/office/drawing/2014/main" id="{FAABC48C-E7D6-4893-BE8A-0655CBF47C92}"/>
              </a:ext>
            </a:extLst>
          </p:cNvPr>
          <p:cNvSpPr/>
          <p:nvPr/>
        </p:nvSpPr>
        <p:spPr>
          <a:xfrm>
            <a:off x="1765043" y="3687936"/>
            <a:ext cx="1296536" cy="218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6420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C317AD3-3A1C-4681-90CB-D7364BFA5B28}"/>
              </a:ext>
            </a:extLst>
          </p:cNvPr>
          <p:cNvPicPr>
            <a:picLocks noChangeAspect="1"/>
          </p:cNvPicPr>
          <p:nvPr/>
        </p:nvPicPr>
        <p:blipFill>
          <a:blip r:embed="rId3"/>
          <a:stretch>
            <a:fillRect/>
          </a:stretch>
        </p:blipFill>
        <p:spPr>
          <a:xfrm>
            <a:off x="1475656" y="1988840"/>
            <a:ext cx="4520476" cy="4176479"/>
          </a:xfrm>
          <a:prstGeom prst="rect">
            <a:avLst/>
          </a:prstGeom>
        </p:spPr>
      </p:pic>
      <p:sp>
        <p:nvSpPr>
          <p:cNvPr id="4" name="Marcador de número de diapositiva 3">
            <a:extLst>
              <a:ext uri="{FF2B5EF4-FFF2-40B4-BE49-F238E27FC236}">
                <a16:creationId xmlns:a16="http://schemas.microsoft.com/office/drawing/2014/main" id="{229793EA-E41C-4FBB-ACC2-7C7FCA1CAD80}"/>
              </a:ext>
            </a:extLst>
          </p:cNvPr>
          <p:cNvSpPr>
            <a:spLocks noGrp="1"/>
          </p:cNvSpPr>
          <p:nvPr>
            <p:ph type="sldNum" sz="quarter" idx="12"/>
          </p:nvPr>
        </p:nvSpPr>
        <p:spPr/>
        <p:txBody>
          <a:bodyPr/>
          <a:lstStyle/>
          <a:p>
            <a:fld id="{132FADFE-3B8F-471C-ABF0-DBC7717ECBBC}" type="slidenum">
              <a:rPr lang="es-ES" smtClean="0"/>
              <a:pPr/>
              <a:t>18</a:t>
            </a:fld>
            <a:endParaRPr lang="es-ES" dirty="0"/>
          </a:p>
        </p:txBody>
      </p:sp>
      <p:cxnSp>
        <p:nvCxnSpPr>
          <p:cNvPr id="15" name="Conector recto 14">
            <a:extLst>
              <a:ext uri="{FF2B5EF4-FFF2-40B4-BE49-F238E27FC236}">
                <a16:creationId xmlns:a16="http://schemas.microsoft.com/office/drawing/2014/main" id="{37109A2B-BE4F-4CFB-804D-6DE87EE62CA1}"/>
              </a:ext>
            </a:extLst>
          </p:cNvPr>
          <p:cNvCxnSpPr>
            <a:cxnSpLocks/>
          </p:cNvCxnSpPr>
          <p:nvPr/>
        </p:nvCxnSpPr>
        <p:spPr>
          <a:xfrm>
            <a:off x="1547664" y="3892968"/>
            <a:ext cx="4448468" cy="0"/>
          </a:xfrm>
          <a:prstGeom prst="line">
            <a:avLst/>
          </a:prstGeom>
          <a:ln w="38100"/>
        </p:spPr>
        <p:style>
          <a:lnRef idx="1">
            <a:schemeClr val="accent2"/>
          </a:lnRef>
          <a:fillRef idx="0">
            <a:schemeClr val="accent2"/>
          </a:fillRef>
          <a:effectRef idx="0">
            <a:schemeClr val="accent2"/>
          </a:effectRef>
          <a:fontRef idx="minor">
            <a:schemeClr val="tx1"/>
          </a:fontRef>
        </p:style>
      </p:cxnSp>
      <p:pic>
        <p:nvPicPr>
          <p:cNvPr id="10" name="Imagen 9">
            <a:extLst>
              <a:ext uri="{FF2B5EF4-FFF2-40B4-BE49-F238E27FC236}">
                <a16:creationId xmlns:a16="http://schemas.microsoft.com/office/drawing/2014/main" id="{A34AEC97-7CE2-4200-8B8E-88472029E707}"/>
              </a:ext>
            </a:extLst>
          </p:cNvPr>
          <p:cNvPicPr>
            <a:picLocks noChangeAspect="1"/>
          </p:cNvPicPr>
          <p:nvPr/>
        </p:nvPicPr>
        <p:blipFill>
          <a:blip r:embed="rId4"/>
          <a:stretch>
            <a:fillRect/>
          </a:stretch>
        </p:blipFill>
        <p:spPr>
          <a:xfrm>
            <a:off x="5681544" y="980728"/>
            <a:ext cx="2538431" cy="869822"/>
          </a:xfrm>
          <a:prstGeom prst="rect">
            <a:avLst/>
          </a:prstGeom>
        </p:spPr>
      </p:pic>
      <p:sp>
        <p:nvSpPr>
          <p:cNvPr id="11" name="Título 2">
            <a:extLst>
              <a:ext uri="{FF2B5EF4-FFF2-40B4-BE49-F238E27FC236}">
                <a16:creationId xmlns:a16="http://schemas.microsoft.com/office/drawing/2014/main" id="{697FF6B3-0504-4218-A50C-96C644A1A0F6}"/>
              </a:ext>
            </a:extLst>
          </p:cNvPr>
          <p:cNvSpPr>
            <a:spLocks noGrp="1"/>
          </p:cNvSpPr>
          <p:nvPr>
            <p:ph type="title"/>
          </p:nvPr>
        </p:nvSpPr>
        <p:spPr>
          <a:xfrm>
            <a:off x="107950" y="44624"/>
            <a:ext cx="9036050" cy="648072"/>
          </a:xfrm>
        </p:spPr>
        <p:txBody>
          <a:bodyPr/>
          <a:lstStyle/>
          <a:p>
            <a:r>
              <a:rPr lang="es-ES" sz="2600" dirty="0" err="1"/>
              <a:t>When</a:t>
            </a:r>
            <a:r>
              <a:rPr lang="es-ES" sz="2600" dirty="0"/>
              <a:t> and </a:t>
            </a:r>
            <a:r>
              <a:rPr lang="es-ES" sz="2600" dirty="0" err="1"/>
              <a:t>What</a:t>
            </a:r>
            <a:r>
              <a:rPr lang="es-ES" sz="2600" dirty="0"/>
              <a:t> of Software </a:t>
            </a:r>
            <a:r>
              <a:rPr lang="es-ES" sz="2600" dirty="0" err="1"/>
              <a:t>Sustainability</a:t>
            </a:r>
            <a:r>
              <a:rPr lang="es-ES" sz="2600" dirty="0"/>
              <a:t> </a:t>
            </a:r>
            <a:r>
              <a:rPr lang="es-ES" sz="2600" dirty="0" err="1"/>
              <a:t>Research</a:t>
            </a:r>
            <a:endParaRPr lang="es-ES" sz="2600" dirty="0"/>
          </a:p>
        </p:txBody>
      </p:sp>
    </p:spTree>
    <p:extLst>
      <p:ext uri="{BB962C8B-B14F-4D97-AF65-F5344CB8AC3E}">
        <p14:creationId xmlns:p14="http://schemas.microsoft.com/office/powerpoint/2010/main" val="3324489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Marcador de contenido 5">
            <a:extLst>
              <a:ext uri="{FF2B5EF4-FFF2-40B4-BE49-F238E27FC236}">
                <a16:creationId xmlns:a16="http://schemas.microsoft.com/office/drawing/2014/main" id="{28C651DE-1ECC-4AE1-B59A-59B94603385A}"/>
              </a:ext>
            </a:extLst>
          </p:cNvPr>
          <p:cNvGraphicFramePr>
            <a:graphicFrameLocks noGrp="1"/>
          </p:cNvGraphicFramePr>
          <p:nvPr>
            <p:ph idx="1"/>
            <p:extLst>
              <p:ext uri="{D42A27DB-BD31-4B8C-83A1-F6EECF244321}">
                <p14:modId xmlns:p14="http://schemas.microsoft.com/office/powerpoint/2010/main" val="758118440"/>
              </p:ext>
            </p:extLst>
          </p:nvPr>
        </p:nvGraphicFramePr>
        <p:xfrm>
          <a:off x="107950" y="1052513"/>
          <a:ext cx="8208963" cy="5184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ítulo 2">
            <a:extLst>
              <a:ext uri="{FF2B5EF4-FFF2-40B4-BE49-F238E27FC236}">
                <a16:creationId xmlns:a16="http://schemas.microsoft.com/office/drawing/2014/main" id="{FD4CAC24-BB89-4E22-8BEF-B21377D67EC3}"/>
              </a:ext>
            </a:extLst>
          </p:cNvPr>
          <p:cNvSpPr>
            <a:spLocks noGrp="1"/>
          </p:cNvSpPr>
          <p:nvPr>
            <p:ph type="title"/>
          </p:nvPr>
        </p:nvSpPr>
        <p:spPr>
          <a:xfrm>
            <a:off x="107950" y="44624"/>
            <a:ext cx="9036050" cy="648072"/>
          </a:xfrm>
        </p:spPr>
        <p:txBody>
          <a:bodyPr/>
          <a:lstStyle/>
          <a:p>
            <a:r>
              <a:rPr lang="es-ES" sz="2600" dirty="0" err="1"/>
              <a:t>When</a:t>
            </a:r>
            <a:r>
              <a:rPr lang="es-ES" sz="2600" dirty="0"/>
              <a:t> and </a:t>
            </a:r>
            <a:r>
              <a:rPr lang="es-ES" sz="2600" dirty="0" err="1"/>
              <a:t>What</a:t>
            </a:r>
            <a:r>
              <a:rPr lang="es-ES" sz="2600" dirty="0"/>
              <a:t> of Software </a:t>
            </a:r>
            <a:r>
              <a:rPr lang="es-ES" sz="2600" dirty="0" err="1"/>
              <a:t>Sustainability</a:t>
            </a:r>
            <a:r>
              <a:rPr lang="es-ES" sz="2600" dirty="0"/>
              <a:t> </a:t>
            </a:r>
            <a:r>
              <a:rPr lang="es-ES" sz="2600" dirty="0" err="1"/>
              <a:t>Research</a:t>
            </a:r>
            <a:endParaRPr lang="es-ES" sz="2600" dirty="0"/>
          </a:p>
        </p:txBody>
      </p:sp>
      <p:sp>
        <p:nvSpPr>
          <p:cNvPr id="4" name="Marcador de número de diapositiva 3">
            <a:extLst>
              <a:ext uri="{FF2B5EF4-FFF2-40B4-BE49-F238E27FC236}">
                <a16:creationId xmlns:a16="http://schemas.microsoft.com/office/drawing/2014/main" id="{229793EA-E41C-4FBB-ACC2-7C7FCA1CAD80}"/>
              </a:ext>
            </a:extLst>
          </p:cNvPr>
          <p:cNvSpPr>
            <a:spLocks noGrp="1"/>
          </p:cNvSpPr>
          <p:nvPr>
            <p:ph type="sldNum" sz="quarter" idx="12"/>
          </p:nvPr>
        </p:nvSpPr>
        <p:spPr/>
        <p:txBody>
          <a:bodyPr/>
          <a:lstStyle/>
          <a:p>
            <a:fld id="{132FADFE-3B8F-471C-ABF0-DBC7717ECBBC}" type="slidenum">
              <a:rPr lang="es-ES" smtClean="0"/>
              <a:pPr/>
              <a:t>19</a:t>
            </a:fld>
            <a:endParaRPr lang="es-ES" dirty="0"/>
          </a:p>
        </p:txBody>
      </p:sp>
    </p:spTree>
    <p:extLst>
      <p:ext uri="{BB962C8B-B14F-4D97-AF65-F5344CB8AC3E}">
        <p14:creationId xmlns:p14="http://schemas.microsoft.com/office/powerpoint/2010/main" val="2321173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A24F77C-3AE5-4790-A9CE-9699C054FDC0}"/>
              </a:ext>
            </a:extLst>
          </p:cNvPr>
          <p:cNvSpPr>
            <a:spLocks noGrp="1"/>
          </p:cNvSpPr>
          <p:nvPr>
            <p:ph type="title"/>
          </p:nvPr>
        </p:nvSpPr>
        <p:spPr/>
        <p:txBody>
          <a:bodyPr/>
          <a:lstStyle/>
          <a:p>
            <a:r>
              <a:rPr lang="es-ES" dirty="0"/>
              <a:t>Agenda</a:t>
            </a:r>
          </a:p>
        </p:txBody>
      </p:sp>
      <p:sp>
        <p:nvSpPr>
          <p:cNvPr id="4" name="Marcador de número de diapositiva 3">
            <a:extLst>
              <a:ext uri="{FF2B5EF4-FFF2-40B4-BE49-F238E27FC236}">
                <a16:creationId xmlns:a16="http://schemas.microsoft.com/office/drawing/2014/main" id="{BD4CDF68-E611-4B40-A210-43E632772363}"/>
              </a:ext>
            </a:extLst>
          </p:cNvPr>
          <p:cNvSpPr>
            <a:spLocks noGrp="1"/>
          </p:cNvSpPr>
          <p:nvPr>
            <p:ph type="sldNum" sz="quarter" idx="12"/>
          </p:nvPr>
        </p:nvSpPr>
        <p:spPr/>
        <p:txBody>
          <a:bodyPr/>
          <a:lstStyle/>
          <a:p>
            <a:fld id="{132FADFE-3B8F-471C-ABF0-DBC7717ECBBC}" type="slidenum">
              <a:rPr lang="es-ES" smtClean="0"/>
              <a:pPr/>
              <a:t>2</a:t>
            </a:fld>
            <a:endParaRPr lang="es-ES" dirty="0"/>
          </a:p>
        </p:txBody>
      </p:sp>
      <p:pic>
        <p:nvPicPr>
          <p:cNvPr id="7" name="Imagen 6">
            <a:extLst>
              <a:ext uri="{FF2B5EF4-FFF2-40B4-BE49-F238E27FC236}">
                <a16:creationId xmlns:a16="http://schemas.microsoft.com/office/drawing/2014/main" id="{723EB064-9AC8-4E0D-898A-867CC510BC99}"/>
              </a:ext>
            </a:extLst>
          </p:cNvPr>
          <p:cNvPicPr>
            <a:picLocks noChangeAspect="1"/>
          </p:cNvPicPr>
          <p:nvPr/>
        </p:nvPicPr>
        <p:blipFill rotWithShape="1">
          <a:blip r:embed="rId2"/>
          <a:srcRect l="14141" t="12620" r="18301" b="30639"/>
          <a:stretch/>
        </p:blipFill>
        <p:spPr>
          <a:xfrm>
            <a:off x="5054103" y="959230"/>
            <a:ext cx="3312368" cy="2078077"/>
          </a:xfrm>
          <a:prstGeom prst="rect">
            <a:avLst/>
          </a:prstGeom>
        </p:spPr>
      </p:pic>
      <p:pic>
        <p:nvPicPr>
          <p:cNvPr id="9" name="Imagen 8">
            <a:extLst>
              <a:ext uri="{FF2B5EF4-FFF2-40B4-BE49-F238E27FC236}">
                <a16:creationId xmlns:a16="http://schemas.microsoft.com/office/drawing/2014/main" id="{2ABAC262-934D-4B3C-9178-183580784C3E}"/>
              </a:ext>
            </a:extLst>
          </p:cNvPr>
          <p:cNvPicPr>
            <a:picLocks noChangeAspect="1"/>
          </p:cNvPicPr>
          <p:nvPr/>
        </p:nvPicPr>
        <p:blipFill rotWithShape="1">
          <a:blip r:embed="rId3"/>
          <a:srcRect t="15203" r="13864" b="20554"/>
          <a:stretch/>
        </p:blipFill>
        <p:spPr>
          <a:xfrm>
            <a:off x="-108520" y="3923637"/>
            <a:ext cx="3635896" cy="2025643"/>
          </a:xfrm>
          <a:prstGeom prst="rect">
            <a:avLst/>
          </a:prstGeom>
        </p:spPr>
      </p:pic>
      <p:pic>
        <p:nvPicPr>
          <p:cNvPr id="11" name="Imagen 10">
            <a:extLst>
              <a:ext uri="{FF2B5EF4-FFF2-40B4-BE49-F238E27FC236}">
                <a16:creationId xmlns:a16="http://schemas.microsoft.com/office/drawing/2014/main" id="{ACCB1987-C7D5-4835-9EF7-6CB83BF8C03C}"/>
              </a:ext>
            </a:extLst>
          </p:cNvPr>
          <p:cNvPicPr>
            <a:picLocks noChangeAspect="1"/>
          </p:cNvPicPr>
          <p:nvPr/>
        </p:nvPicPr>
        <p:blipFill rotWithShape="1">
          <a:blip r:embed="rId4"/>
          <a:srcRect l="10722" t="18550" r="19941" b="27125"/>
          <a:stretch/>
        </p:blipFill>
        <p:spPr>
          <a:xfrm>
            <a:off x="107504" y="1082306"/>
            <a:ext cx="3550741" cy="2078077"/>
          </a:xfrm>
          <a:prstGeom prst="rect">
            <a:avLst/>
          </a:prstGeom>
        </p:spPr>
      </p:pic>
      <p:pic>
        <p:nvPicPr>
          <p:cNvPr id="12" name="Imagen 11">
            <a:extLst>
              <a:ext uri="{FF2B5EF4-FFF2-40B4-BE49-F238E27FC236}">
                <a16:creationId xmlns:a16="http://schemas.microsoft.com/office/drawing/2014/main" id="{8FD4497B-6A13-40F2-90AB-7502EA03B791}"/>
              </a:ext>
            </a:extLst>
          </p:cNvPr>
          <p:cNvPicPr>
            <a:picLocks noChangeAspect="1"/>
          </p:cNvPicPr>
          <p:nvPr/>
        </p:nvPicPr>
        <p:blipFill rotWithShape="1">
          <a:blip r:embed="rId5"/>
          <a:srcRect l="17880" r="14847"/>
          <a:stretch/>
        </p:blipFill>
        <p:spPr>
          <a:xfrm>
            <a:off x="5868144" y="4123619"/>
            <a:ext cx="2664296" cy="1537629"/>
          </a:xfrm>
          <a:prstGeom prst="rect">
            <a:avLst/>
          </a:prstGeom>
        </p:spPr>
      </p:pic>
      <p:pic>
        <p:nvPicPr>
          <p:cNvPr id="8" name="Imagen 7">
            <a:extLst>
              <a:ext uri="{FF2B5EF4-FFF2-40B4-BE49-F238E27FC236}">
                <a16:creationId xmlns:a16="http://schemas.microsoft.com/office/drawing/2014/main" id="{154F3080-4A91-492C-95C8-EC3D90857265}"/>
              </a:ext>
            </a:extLst>
          </p:cNvPr>
          <p:cNvPicPr>
            <a:picLocks noChangeAspect="1"/>
          </p:cNvPicPr>
          <p:nvPr/>
        </p:nvPicPr>
        <p:blipFill rotWithShape="1">
          <a:blip r:embed="rId6"/>
          <a:srcRect l="4713" t="13763" r="10722" b="32510"/>
          <a:stretch/>
        </p:blipFill>
        <p:spPr>
          <a:xfrm>
            <a:off x="2612537" y="2563923"/>
            <a:ext cx="3918926" cy="1859843"/>
          </a:xfrm>
          <a:prstGeom prst="rect">
            <a:avLst/>
          </a:prstGeom>
        </p:spPr>
      </p:pic>
      <p:pic>
        <p:nvPicPr>
          <p:cNvPr id="10" name="Imagen 9">
            <a:extLst>
              <a:ext uri="{FF2B5EF4-FFF2-40B4-BE49-F238E27FC236}">
                <a16:creationId xmlns:a16="http://schemas.microsoft.com/office/drawing/2014/main" id="{F3BDD916-4FBE-4CF6-919F-B1F7ED1654D7}"/>
              </a:ext>
            </a:extLst>
          </p:cNvPr>
          <p:cNvPicPr>
            <a:picLocks noChangeAspect="1"/>
          </p:cNvPicPr>
          <p:nvPr/>
        </p:nvPicPr>
        <p:blipFill rotWithShape="1">
          <a:blip r:embed="rId7"/>
          <a:srcRect l="2587" t="15607" r="10722" b="22656"/>
          <a:stretch/>
        </p:blipFill>
        <p:spPr>
          <a:xfrm>
            <a:off x="2668002" y="4859741"/>
            <a:ext cx="3807995" cy="2025643"/>
          </a:xfrm>
          <a:prstGeom prst="rect">
            <a:avLst/>
          </a:prstGeom>
        </p:spPr>
      </p:pic>
    </p:spTree>
    <p:extLst>
      <p:ext uri="{BB962C8B-B14F-4D97-AF65-F5344CB8AC3E}">
        <p14:creationId xmlns:p14="http://schemas.microsoft.com/office/powerpoint/2010/main" val="885803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4A1F8E21-2321-4746-89C9-B48B6938E16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045461" y="3747655"/>
            <a:ext cx="4068847" cy="2777690"/>
          </a:xfrm>
          <a:prstGeom prst="rect">
            <a:avLst/>
          </a:prstGeom>
        </p:spPr>
      </p:pic>
      <p:pic>
        <p:nvPicPr>
          <p:cNvPr id="14" name="Imagen 13">
            <a:extLst>
              <a:ext uri="{FF2B5EF4-FFF2-40B4-BE49-F238E27FC236}">
                <a16:creationId xmlns:a16="http://schemas.microsoft.com/office/drawing/2014/main" id="{92A8868A-E952-48E2-B0E4-9B25BAD6A470}"/>
              </a:ext>
            </a:extLst>
          </p:cNvPr>
          <p:cNvPicPr/>
          <p:nvPr/>
        </p:nvPicPr>
        <p:blipFill>
          <a:blip r:embed="rId4" cstate="hqprint">
            <a:extLst>
              <a:ext uri="{28A0092B-C50C-407E-A947-70E740481C1C}">
                <a14:useLocalDpi xmlns:a14="http://schemas.microsoft.com/office/drawing/2010/main" val="0"/>
              </a:ext>
            </a:extLst>
          </a:blip>
          <a:stretch>
            <a:fillRect/>
          </a:stretch>
        </p:blipFill>
        <p:spPr>
          <a:xfrm>
            <a:off x="395537" y="1179402"/>
            <a:ext cx="4968552" cy="2465622"/>
          </a:xfrm>
          <a:prstGeom prst="rect">
            <a:avLst/>
          </a:prstGeom>
        </p:spPr>
      </p:pic>
      <p:sp>
        <p:nvSpPr>
          <p:cNvPr id="4" name="Marcador de número de diapositiva 3">
            <a:extLst>
              <a:ext uri="{FF2B5EF4-FFF2-40B4-BE49-F238E27FC236}">
                <a16:creationId xmlns:a16="http://schemas.microsoft.com/office/drawing/2014/main" id="{229793EA-E41C-4FBB-ACC2-7C7FCA1CAD80}"/>
              </a:ext>
            </a:extLst>
          </p:cNvPr>
          <p:cNvSpPr>
            <a:spLocks noGrp="1"/>
          </p:cNvSpPr>
          <p:nvPr>
            <p:ph type="sldNum" sz="quarter" idx="12"/>
          </p:nvPr>
        </p:nvSpPr>
        <p:spPr/>
        <p:txBody>
          <a:bodyPr/>
          <a:lstStyle/>
          <a:p>
            <a:fld id="{132FADFE-3B8F-471C-ABF0-DBC7717ECBBC}" type="slidenum">
              <a:rPr lang="es-ES" smtClean="0"/>
              <a:pPr/>
              <a:t>20</a:t>
            </a:fld>
            <a:endParaRPr lang="es-ES" dirty="0"/>
          </a:p>
        </p:txBody>
      </p:sp>
      <p:pic>
        <p:nvPicPr>
          <p:cNvPr id="6" name="Imagen 5">
            <a:extLst>
              <a:ext uri="{FF2B5EF4-FFF2-40B4-BE49-F238E27FC236}">
                <a16:creationId xmlns:a16="http://schemas.microsoft.com/office/drawing/2014/main" id="{F7C59C7C-AED5-4E88-81B0-3E4180E9B648}"/>
              </a:ext>
            </a:extLst>
          </p:cNvPr>
          <p:cNvPicPr>
            <a:picLocks noChangeAspect="1"/>
          </p:cNvPicPr>
          <p:nvPr/>
        </p:nvPicPr>
        <p:blipFill>
          <a:blip r:embed="rId5"/>
          <a:stretch>
            <a:fillRect/>
          </a:stretch>
        </p:blipFill>
        <p:spPr>
          <a:xfrm>
            <a:off x="5928254" y="1022670"/>
            <a:ext cx="2388162" cy="822154"/>
          </a:xfrm>
          <a:prstGeom prst="rect">
            <a:avLst/>
          </a:prstGeom>
        </p:spPr>
      </p:pic>
      <p:sp>
        <p:nvSpPr>
          <p:cNvPr id="10" name="Rectángulo: esquinas redondeadas 9">
            <a:extLst>
              <a:ext uri="{FF2B5EF4-FFF2-40B4-BE49-F238E27FC236}">
                <a16:creationId xmlns:a16="http://schemas.microsoft.com/office/drawing/2014/main" id="{0E612233-87F2-4263-9EF9-EE022F2463F1}"/>
              </a:ext>
            </a:extLst>
          </p:cNvPr>
          <p:cNvSpPr/>
          <p:nvPr/>
        </p:nvSpPr>
        <p:spPr>
          <a:xfrm>
            <a:off x="2350766" y="2331530"/>
            <a:ext cx="3600400" cy="3312368"/>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Green Software</a:t>
            </a:r>
          </a:p>
          <a:p>
            <a:pPr algn="ctr"/>
            <a:r>
              <a:rPr lang="en-US" sz="2400" b="1" dirty="0"/>
              <a:t>Green IT</a:t>
            </a:r>
          </a:p>
          <a:p>
            <a:pPr algn="ctr"/>
            <a:r>
              <a:rPr lang="en-US" sz="2400" b="1" dirty="0"/>
              <a:t>Sustainability</a:t>
            </a:r>
          </a:p>
          <a:p>
            <a:pPr algn="ctr"/>
            <a:r>
              <a:rPr lang="en-US" sz="2400" b="1" dirty="0"/>
              <a:t> Software Sustainability Sustainable Software  Energy Consumption Energy Efficiency</a:t>
            </a:r>
            <a:endParaRPr lang="es-ES" sz="2400" b="1" dirty="0"/>
          </a:p>
        </p:txBody>
      </p:sp>
      <p:sp>
        <p:nvSpPr>
          <p:cNvPr id="2" name="Globo: línea 1">
            <a:extLst>
              <a:ext uri="{FF2B5EF4-FFF2-40B4-BE49-F238E27FC236}">
                <a16:creationId xmlns:a16="http://schemas.microsoft.com/office/drawing/2014/main" id="{B7ED486C-817C-4EF9-A21F-D655862151F0}"/>
              </a:ext>
            </a:extLst>
          </p:cNvPr>
          <p:cNvSpPr/>
          <p:nvPr/>
        </p:nvSpPr>
        <p:spPr>
          <a:xfrm>
            <a:off x="128251" y="4221088"/>
            <a:ext cx="2016224" cy="1043107"/>
          </a:xfrm>
          <a:prstGeom prst="borderCallout1">
            <a:avLst>
              <a:gd name="adj1" fmla="val -4155"/>
              <a:gd name="adj2" fmla="val 45391"/>
              <a:gd name="adj3" fmla="val -51987"/>
              <a:gd name="adj4" fmla="val 642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rgbClr val="FF3399"/>
                </a:solidFill>
              </a:rPr>
              <a:t>VOSViewer</a:t>
            </a:r>
            <a:r>
              <a:rPr lang="en-GB" dirty="0">
                <a:solidFill>
                  <a:srgbClr val="FF3399"/>
                </a:solidFill>
              </a:rPr>
              <a:t> Keywords          (&gt;20 occurrences)</a:t>
            </a:r>
          </a:p>
        </p:txBody>
      </p:sp>
      <p:sp>
        <p:nvSpPr>
          <p:cNvPr id="11" name="Globo: línea 10">
            <a:extLst>
              <a:ext uri="{FF2B5EF4-FFF2-40B4-BE49-F238E27FC236}">
                <a16:creationId xmlns:a16="http://schemas.microsoft.com/office/drawing/2014/main" id="{0526E45A-50EA-498E-8F2E-ABE028A2100E}"/>
              </a:ext>
            </a:extLst>
          </p:cNvPr>
          <p:cNvSpPr/>
          <p:nvPr/>
        </p:nvSpPr>
        <p:spPr>
          <a:xfrm>
            <a:off x="6198427" y="2031663"/>
            <a:ext cx="1901965" cy="965290"/>
          </a:xfrm>
          <a:prstGeom prst="borderCallout1">
            <a:avLst>
              <a:gd name="adj1" fmla="val 100419"/>
              <a:gd name="adj2" fmla="val 46362"/>
              <a:gd name="adj3" fmla="val 165728"/>
              <a:gd name="adj4" fmla="val 2391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3399"/>
                </a:solidFill>
              </a:rPr>
              <a:t>Authors              Keywords </a:t>
            </a:r>
          </a:p>
          <a:p>
            <a:pPr algn="ctr"/>
            <a:r>
              <a:rPr lang="en-GB" dirty="0">
                <a:solidFill>
                  <a:srgbClr val="FF3399"/>
                </a:solidFill>
              </a:rPr>
              <a:t>(&gt;20 occurrences)</a:t>
            </a:r>
            <a:endParaRPr lang="es-ES" dirty="0">
              <a:solidFill>
                <a:srgbClr val="FF3399"/>
              </a:solidFill>
            </a:endParaRPr>
          </a:p>
        </p:txBody>
      </p:sp>
      <p:sp>
        <p:nvSpPr>
          <p:cNvPr id="13" name="Título 2">
            <a:extLst>
              <a:ext uri="{FF2B5EF4-FFF2-40B4-BE49-F238E27FC236}">
                <a16:creationId xmlns:a16="http://schemas.microsoft.com/office/drawing/2014/main" id="{9A390DD1-7B81-41A4-AA7B-DE767E026DE0}"/>
              </a:ext>
            </a:extLst>
          </p:cNvPr>
          <p:cNvSpPr>
            <a:spLocks noGrp="1"/>
          </p:cNvSpPr>
          <p:nvPr>
            <p:ph type="title"/>
          </p:nvPr>
        </p:nvSpPr>
        <p:spPr>
          <a:xfrm>
            <a:off x="107950" y="44624"/>
            <a:ext cx="9036050" cy="648072"/>
          </a:xfrm>
        </p:spPr>
        <p:txBody>
          <a:bodyPr/>
          <a:lstStyle/>
          <a:p>
            <a:r>
              <a:rPr lang="es-ES" sz="2600" dirty="0" err="1"/>
              <a:t>When</a:t>
            </a:r>
            <a:r>
              <a:rPr lang="es-ES" sz="2600" dirty="0"/>
              <a:t> and </a:t>
            </a:r>
            <a:r>
              <a:rPr lang="es-ES" sz="2600" dirty="0" err="1"/>
              <a:t>What</a:t>
            </a:r>
            <a:r>
              <a:rPr lang="es-ES" sz="2600" dirty="0"/>
              <a:t> of Software </a:t>
            </a:r>
            <a:r>
              <a:rPr lang="es-ES" sz="2600" dirty="0" err="1"/>
              <a:t>Sustainability</a:t>
            </a:r>
            <a:r>
              <a:rPr lang="es-ES" sz="2600" dirty="0"/>
              <a:t> </a:t>
            </a:r>
            <a:r>
              <a:rPr lang="es-ES" sz="2600" dirty="0" err="1"/>
              <a:t>Research</a:t>
            </a:r>
            <a:endParaRPr lang="es-ES" sz="2600" dirty="0"/>
          </a:p>
        </p:txBody>
      </p:sp>
    </p:spTree>
    <p:extLst>
      <p:ext uri="{BB962C8B-B14F-4D97-AF65-F5344CB8AC3E}">
        <p14:creationId xmlns:p14="http://schemas.microsoft.com/office/powerpoint/2010/main" val="149961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29793EA-E41C-4FBB-ACC2-7C7FCA1CAD80}"/>
              </a:ext>
            </a:extLst>
          </p:cNvPr>
          <p:cNvSpPr>
            <a:spLocks noGrp="1"/>
          </p:cNvSpPr>
          <p:nvPr>
            <p:ph type="sldNum" sz="quarter" idx="12"/>
          </p:nvPr>
        </p:nvSpPr>
        <p:spPr/>
        <p:txBody>
          <a:bodyPr/>
          <a:lstStyle/>
          <a:p>
            <a:fld id="{132FADFE-3B8F-471C-ABF0-DBC7717ECBBC}" type="slidenum">
              <a:rPr lang="es-ES" smtClean="0"/>
              <a:pPr/>
              <a:t>21</a:t>
            </a:fld>
            <a:endParaRPr lang="es-ES" dirty="0"/>
          </a:p>
        </p:txBody>
      </p:sp>
      <p:pic>
        <p:nvPicPr>
          <p:cNvPr id="6" name="Imagen 5">
            <a:extLst>
              <a:ext uri="{FF2B5EF4-FFF2-40B4-BE49-F238E27FC236}">
                <a16:creationId xmlns:a16="http://schemas.microsoft.com/office/drawing/2014/main" id="{F7C59C7C-AED5-4E88-81B0-3E4180E9B648}"/>
              </a:ext>
            </a:extLst>
          </p:cNvPr>
          <p:cNvPicPr>
            <a:picLocks noChangeAspect="1"/>
          </p:cNvPicPr>
          <p:nvPr/>
        </p:nvPicPr>
        <p:blipFill>
          <a:blip r:embed="rId3"/>
          <a:stretch>
            <a:fillRect/>
          </a:stretch>
        </p:blipFill>
        <p:spPr>
          <a:xfrm>
            <a:off x="5928254" y="1022670"/>
            <a:ext cx="2388162" cy="822154"/>
          </a:xfrm>
          <a:prstGeom prst="rect">
            <a:avLst/>
          </a:prstGeom>
        </p:spPr>
      </p:pic>
      <p:sp>
        <p:nvSpPr>
          <p:cNvPr id="7" name="Flecha: a la derecha 6">
            <a:extLst>
              <a:ext uri="{FF2B5EF4-FFF2-40B4-BE49-F238E27FC236}">
                <a16:creationId xmlns:a16="http://schemas.microsoft.com/office/drawing/2014/main" id="{3F2D03B1-AB4A-4E01-918C-88D5A7D47CD6}"/>
              </a:ext>
            </a:extLst>
          </p:cNvPr>
          <p:cNvSpPr/>
          <p:nvPr/>
        </p:nvSpPr>
        <p:spPr>
          <a:xfrm>
            <a:off x="3923928" y="3439261"/>
            <a:ext cx="936104" cy="504056"/>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ítulo 2">
            <a:extLst>
              <a:ext uri="{FF2B5EF4-FFF2-40B4-BE49-F238E27FC236}">
                <a16:creationId xmlns:a16="http://schemas.microsoft.com/office/drawing/2014/main" id="{EE6E5FA9-CC31-44C4-908A-CF39376E6193}"/>
              </a:ext>
            </a:extLst>
          </p:cNvPr>
          <p:cNvSpPr>
            <a:spLocks noGrp="1"/>
          </p:cNvSpPr>
          <p:nvPr>
            <p:ph type="title"/>
          </p:nvPr>
        </p:nvSpPr>
        <p:spPr>
          <a:xfrm>
            <a:off x="107950" y="44624"/>
            <a:ext cx="9036050" cy="648072"/>
          </a:xfrm>
        </p:spPr>
        <p:txBody>
          <a:bodyPr/>
          <a:lstStyle/>
          <a:p>
            <a:r>
              <a:rPr lang="es-ES" sz="2600" dirty="0" err="1"/>
              <a:t>When</a:t>
            </a:r>
            <a:r>
              <a:rPr lang="es-ES" sz="2600" dirty="0"/>
              <a:t> and </a:t>
            </a:r>
            <a:r>
              <a:rPr lang="es-ES" sz="2600" dirty="0" err="1"/>
              <a:t>What</a:t>
            </a:r>
            <a:r>
              <a:rPr lang="es-ES" sz="2600" dirty="0"/>
              <a:t> of Software </a:t>
            </a:r>
            <a:r>
              <a:rPr lang="es-ES" sz="2600" dirty="0" err="1"/>
              <a:t>Sustainability</a:t>
            </a:r>
            <a:r>
              <a:rPr lang="es-ES" sz="2600" dirty="0"/>
              <a:t> </a:t>
            </a:r>
            <a:r>
              <a:rPr lang="es-ES" sz="2600" dirty="0" err="1"/>
              <a:t>Research</a:t>
            </a:r>
            <a:endParaRPr lang="es-ES" sz="2600" dirty="0"/>
          </a:p>
        </p:txBody>
      </p:sp>
      <p:pic>
        <p:nvPicPr>
          <p:cNvPr id="8" name="Imagen 7">
            <a:extLst>
              <a:ext uri="{FF2B5EF4-FFF2-40B4-BE49-F238E27FC236}">
                <a16:creationId xmlns:a16="http://schemas.microsoft.com/office/drawing/2014/main" id="{ACD871E0-37DB-4CD9-A826-823F1471DFC6}"/>
              </a:ext>
            </a:extLst>
          </p:cNvPr>
          <p:cNvPicPr/>
          <p:nvPr/>
        </p:nvPicPr>
        <p:blipFill>
          <a:blip r:embed="rId4">
            <a:extLst>
              <a:ext uri="{28A0092B-C50C-407E-A947-70E740481C1C}">
                <a14:useLocalDpi xmlns:a14="http://schemas.microsoft.com/office/drawing/2010/main" val="0"/>
              </a:ext>
            </a:extLst>
          </a:blip>
          <a:stretch>
            <a:fillRect/>
          </a:stretch>
        </p:blipFill>
        <p:spPr>
          <a:xfrm>
            <a:off x="392840" y="2060848"/>
            <a:ext cx="3263452" cy="3528392"/>
          </a:xfrm>
          <a:prstGeom prst="rect">
            <a:avLst/>
          </a:prstGeom>
        </p:spPr>
      </p:pic>
      <p:pic>
        <p:nvPicPr>
          <p:cNvPr id="9" name="Imagen 8">
            <a:extLst>
              <a:ext uri="{FF2B5EF4-FFF2-40B4-BE49-F238E27FC236}">
                <a16:creationId xmlns:a16="http://schemas.microsoft.com/office/drawing/2014/main" id="{8027A7F2-6CB0-47B7-8886-78829A9D64AF}"/>
              </a:ext>
            </a:extLst>
          </p:cNvPr>
          <p:cNvPicPr/>
          <p:nvPr/>
        </p:nvPicPr>
        <p:blipFill>
          <a:blip r:embed="rId5">
            <a:extLst>
              <a:ext uri="{28A0092B-C50C-407E-A947-70E740481C1C}">
                <a14:useLocalDpi xmlns:a14="http://schemas.microsoft.com/office/drawing/2010/main" val="0"/>
              </a:ext>
            </a:extLst>
          </a:blip>
          <a:stretch>
            <a:fillRect/>
          </a:stretch>
        </p:blipFill>
        <p:spPr>
          <a:xfrm>
            <a:off x="5042881" y="2695608"/>
            <a:ext cx="2388161" cy="2405033"/>
          </a:xfrm>
          <a:prstGeom prst="rect">
            <a:avLst/>
          </a:prstGeom>
        </p:spPr>
      </p:pic>
    </p:spTree>
    <p:extLst>
      <p:ext uri="{BB962C8B-B14F-4D97-AF65-F5344CB8AC3E}">
        <p14:creationId xmlns:p14="http://schemas.microsoft.com/office/powerpoint/2010/main" val="221714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395536" y="1628800"/>
            <a:ext cx="7920880" cy="648072"/>
          </a:xfrm>
        </p:spPr>
        <p:txBody>
          <a:bodyPr/>
          <a:lstStyle/>
          <a:p>
            <a:pPr algn="ctr"/>
            <a:r>
              <a:rPr lang="es-ES" sz="3200" dirty="0" err="1"/>
              <a:t>What</a:t>
            </a:r>
            <a:r>
              <a:rPr lang="es-ES" sz="3200" dirty="0"/>
              <a:t> </a:t>
            </a:r>
            <a:r>
              <a:rPr lang="es-ES" sz="3200" dirty="0" err="1"/>
              <a:t>about</a:t>
            </a:r>
            <a:r>
              <a:rPr lang="es-ES" sz="3200" dirty="0"/>
              <a:t> Software </a:t>
            </a:r>
            <a:r>
              <a:rPr lang="es-ES" sz="3200" dirty="0" err="1"/>
              <a:t>Sustainability</a:t>
            </a:r>
            <a:r>
              <a:rPr lang="es-ES" sz="3200" dirty="0"/>
              <a:t> in </a:t>
            </a:r>
            <a:r>
              <a:rPr lang="es-ES" sz="3200" dirty="0" err="1"/>
              <a:t>industry</a:t>
            </a:r>
            <a:r>
              <a:rPr lang="es-ES" sz="3200" dirty="0"/>
              <a:t>?</a:t>
            </a:r>
          </a:p>
        </p:txBody>
      </p:sp>
      <p:sp>
        <p:nvSpPr>
          <p:cNvPr id="4" name="3 Marcador de número de diapositiva"/>
          <p:cNvSpPr>
            <a:spLocks noGrp="1"/>
          </p:cNvSpPr>
          <p:nvPr>
            <p:ph type="sldNum" sz="quarter" idx="12"/>
          </p:nvPr>
        </p:nvSpPr>
        <p:spPr/>
        <p:txBody>
          <a:bodyPr/>
          <a:lstStyle/>
          <a:p>
            <a:fld id="{132FADFE-3B8F-471C-ABF0-DBC7717ECBBC}" type="slidenum">
              <a:rPr lang="es-ES" smtClean="0"/>
              <a:pPr/>
              <a:t>22</a:t>
            </a:fld>
            <a:endParaRPr lang="es-ES" dirty="0"/>
          </a:p>
        </p:txBody>
      </p:sp>
      <p:pic>
        <p:nvPicPr>
          <p:cNvPr id="7" name="Imagen 6">
            <a:extLst>
              <a:ext uri="{FF2B5EF4-FFF2-40B4-BE49-F238E27FC236}">
                <a16:creationId xmlns:a16="http://schemas.microsoft.com/office/drawing/2014/main" id="{6DDAAB48-6CC0-45DC-BA40-9CF5CA4C4E7F}"/>
              </a:ext>
            </a:extLst>
          </p:cNvPr>
          <p:cNvPicPr>
            <a:picLocks noChangeAspect="1"/>
          </p:cNvPicPr>
          <p:nvPr/>
        </p:nvPicPr>
        <p:blipFill rotWithShape="1">
          <a:blip r:embed="rId3"/>
          <a:srcRect r="68003"/>
          <a:stretch/>
        </p:blipFill>
        <p:spPr>
          <a:xfrm>
            <a:off x="3707905" y="2996953"/>
            <a:ext cx="1217268" cy="1368152"/>
          </a:xfrm>
          <a:prstGeom prst="rect">
            <a:avLst/>
          </a:prstGeom>
        </p:spPr>
      </p:pic>
    </p:spTree>
    <p:extLst>
      <p:ext uri="{BB962C8B-B14F-4D97-AF65-F5344CB8AC3E}">
        <p14:creationId xmlns:p14="http://schemas.microsoft.com/office/powerpoint/2010/main" val="3036925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2 Marcador de número de diapositiva"/>
          <p:cNvSpPr>
            <a:spLocks noGrp="1"/>
          </p:cNvSpPr>
          <p:nvPr>
            <p:ph type="sldNum" sz="quarter" idx="12"/>
          </p:nvPr>
        </p:nvSpPr>
        <p:spPr>
          <a:noFill/>
          <a:ln>
            <a:prstDash val="solid"/>
          </a:ln>
        </p:spPr>
        <p:txBody>
          <a:bodyPr/>
          <a:lstStyle/>
          <a:p>
            <a:fld id="{49366E2F-82D1-4256-941A-8A9488701F7C}" type="slidenum">
              <a:rPr/>
              <a:pPr/>
              <a:t>23</a:t>
            </a:fld>
            <a:endParaRPr/>
          </a:p>
        </p:txBody>
      </p:sp>
      <p:sp>
        <p:nvSpPr>
          <p:cNvPr id="2" name="1 CuadroTexto"/>
          <p:cNvSpPr txBox="1"/>
          <p:nvPr/>
        </p:nvSpPr>
        <p:spPr>
          <a:xfrm>
            <a:off x="5654267" y="1880828"/>
            <a:ext cx="2599795" cy="3170099"/>
          </a:xfrm>
          <a:prstGeom prst="rect">
            <a:avLst/>
          </a:prstGeom>
          <a:noFill/>
        </p:spPr>
        <p:txBody>
          <a:bodyPr wrap="square" rtlCol="0">
            <a:spAutoFit/>
          </a:bodyPr>
          <a:lstStyle/>
          <a:p>
            <a:r>
              <a:rPr lang="es-ES" sz="20000" dirty="0">
                <a:solidFill>
                  <a:srgbClr val="C00000"/>
                </a:solidFill>
              </a:rPr>
              <a:t>€</a:t>
            </a:r>
          </a:p>
        </p:txBody>
      </p:sp>
      <p:sp>
        <p:nvSpPr>
          <p:cNvPr id="3" name="2 CuadroTexto"/>
          <p:cNvSpPr txBox="1"/>
          <p:nvPr/>
        </p:nvSpPr>
        <p:spPr>
          <a:xfrm>
            <a:off x="3779912" y="777417"/>
            <a:ext cx="1296144" cy="3170099"/>
          </a:xfrm>
          <a:prstGeom prst="rect">
            <a:avLst/>
          </a:prstGeom>
          <a:noFill/>
        </p:spPr>
        <p:txBody>
          <a:bodyPr wrap="square" rtlCol="0">
            <a:spAutoFit/>
          </a:bodyPr>
          <a:lstStyle/>
          <a:p>
            <a:r>
              <a:rPr lang="es-ES" sz="20000" dirty="0">
                <a:solidFill>
                  <a:srgbClr val="00B050"/>
                </a:solidFill>
              </a:rPr>
              <a:t>?</a:t>
            </a:r>
          </a:p>
        </p:txBody>
      </p:sp>
      <p:sp>
        <p:nvSpPr>
          <p:cNvPr id="11" name="Título 2">
            <a:extLst>
              <a:ext uri="{FF2B5EF4-FFF2-40B4-BE49-F238E27FC236}">
                <a16:creationId xmlns:a16="http://schemas.microsoft.com/office/drawing/2014/main" id="{B1E42F6D-2C9C-48DA-A219-A6FC744EA065}"/>
              </a:ext>
            </a:extLst>
          </p:cNvPr>
          <p:cNvSpPr>
            <a:spLocks noGrp="1"/>
          </p:cNvSpPr>
          <p:nvPr>
            <p:ph type="title"/>
          </p:nvPr>
        </p:nvSpPr>
        <p:spPr>
          <a:xfrm>
            <a:off x="395536" y="116632"/>
            <a:ext cx="7920880" cy="648072"/>
          </a:xfrm>
        </p:spPr>
        <p:txBody>
          <a:bodyPr/>
          <a:lstStyle/>
          <a:p>
            <a:r>
              <a:rPr lang="es-ES" sz="2600" dirty="0" err="1"/>
              <a:t>What</a:t>
            </a:r>
            <a:r>
              <a:rPr lang="es-ES" sz="2600" dirty="0"/>
              <a:t> </a:t>
            </a:r>
            <a:r>
              <a:rPr lang="es-ES" sz="2600" dirty="0" err="1"/>
              <a:t>about</a:t>
            </a:r>
            <a:r>
              <a:rPr lang="es-ES" sz="2600" dirty="0"/>
              <a:t> Software </a:t>
            </a:r>
            <a:r>
              <a:rPr lang="es-ES" sz="2600" dirty="0" err="1"/>
              <a:t>Sustainability</a:t>
            </a:r>
            <a:r>
              <a:rPr lang="es-ES" sz="2600" dirty="0"/>
              <a:t> in </a:t>
            </a:r>
            <a:r>
              <a:rPr lang="es-ES" sz="2600" dirty="0" err="1"/>
              <a:t>industry</a:t>
            </a:r>
            <a:r>
              <a:rPr lang="es-ES" sz="2600" dirty="0"/>
              <a:t>?</a:t>
            </a:r>
          </a:p>
        </p:txBody>
      </p:sp>
      <p:graphicFrame>
        <p:nvGraphicFramePr>
          <p:cNvPr id="12" name="Diagrama 11">
            <a:extLst>
              <a:ext uri="{FF2B5EF4-FFF2-40B4-BE49-F238E27FC236}">
                <a16:creationId xmlns:a16="http://schemas.microsoft.com/office/drawing/2014/main" id="{17FD7BBB-6F2E-43EC-B27C-8DF721E5E290}"/>
              </a:ext>
            </a:extLst>
          </p:cNvPr>
          <p:cNvGraphicFramePr/>
          <p:nvPr>
            <p:extLst>
              <p:ext uri="{D42A27DB-BD31-4B8C-83A1-F6EECF244321}">
                <p14:modId xmlns:p14="http://schemas.microsoft.com/office/powerpoint/2010/main" val="2820316970"/>
              </p:ext>
            </p:extLst>
          </p:nvPr>
        </p:nvGraphicFramePr>
        <p:xfrm>
          <a:off x="-1260648" y="1880828"/>
          <a:ext cx="6118539" cy="3492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2 CuadroTexto">
            <a:extLst>
              <a:ext uri="{FF2B5EF4-FFF2-40B4-BE49-F238E27FC236}">
                <a16:creationId xmlns:a16="http://schemas.microsoft.com/office/drawing/2014/main" id="{D2147FD9-0342-4D09-9853-10B35BB09A2D}"/>
              </a:ext>
            </a:extLst>
          </p:cNvPr>
          <p:cNvSpPr txBox="1"/>
          <p:nvPr/>
        </p:nvSpPr>
        <p:spPr>
          <a:xfrm>
            <a:off x="3934195" y="2671299"/>
            <a:ext cx="1296144" cy="1938992"/>
          </a:xfrm>
          <a:prstGeom prst="rect">
            <a:avLst/>
          </a:prstGeom>
          <a:noFill/>
        </p:spPr>
        <p:txBody>
          <a:bodyPr wrap="square" rtlCol="0">
            <a:spAutoFit/>
          </a:bodyPr>
          <a:lstStyle/>
          <a:p>
            <a:r>
              <a:rPr lang="es-ES" sz="12000" dirty="0">
                <a:solidFill>
                  <a:srgbClr val="00B050"/>
                </a:solidFill>
              </a:rPr>
              <a:t>=</a:t>
            </a:r>
            <a:endParaRPr lang="es-ES" sz="10000" dirty="0">
              <a:solidFill>
                <a:srgbClr val="00B050"/>
              </a:solidFill>
            </a:endParaRPr>
          </a:p>
        </p:txBody>
      </p:sp>
    </p:spTree>
    <p:extLst>
      <p:ext uri="{BB962C8B-B14F-4D97-AF65-F5344CB8AC3E}">
        <p14:creationId xmlns:p14="http://schemas.microsoft.com/office/powerpoint/2010/main" val="1221059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2 Marcador de número de diapositiva"/>
          <p:cNvSpPr>
            <a:spLocks noGrp="1"/>
          </p:cNvSpPr>
          <p:nvPr>
            <p:ph type="sldNum" sz="quarter" idx="12"/>
          </p:nvPr>
        </p:nvSpPr>
        <p:spPr>
          <a:noFill/>
          <a:ln>
            <a:prstDash val="solid"/>
          </a:ln>
        </p:spPr>
        <p:txBody>
          <a:bodyPr/>
          <a:lstStyle/>
          <a:p>
            <a:fld id="{49366E2F-82D1-4256-941A-8A9488701F7C}" type="slidenum">
              <a:rPr/>
              <a:pPr/>
              <a:t>24</a:t>
            </a:fld>
            <a:endParaRPr/>
          </a:p>
        </p:txBody>
      </p:sp>
      <p:sp>
        <p:nvSpPr>
          <p:cNvPr id="11" name="10 Flecha abajo"/>
          <p:cNvSpPr/>
          <p:nvPr/>
        </p:nvSpPr>
        <p:spPr>
          <a:xfrm>
            <a:off x="1828189" y="3525011"/>
            <a:ext cx="871603" cy="1200133"/>
          </a:xfrm>
          <a:prstGeom prst="downArrow">
            <a:avLst/>
          </a:prstGeom>
          <a:solidFill>
            <a:srgbClr val="33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11 Explosión 2"/>
          <p:cNvSpPr/>
          <p:nvPr/>
        </p:nvSpPr>
        <p:spPr>
          <a:xfrm>
            <a:off x="154198" y="4437112"/>
            <a:ext cx="4129770" cy="2171142"/>
          </a:xfrm>
          <a:prstGeom prst="irregularSeal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sz="2400" dirty="0">
                <a:solidFill>
                  <a:srgbClr val="FF3399"/>
                </a:solidFill>
              </a:rPr>
              <a:t>PART OF THE </a:t>
            </a:r>
            <a:r>
              <a:rPr lang="es-ES" sz="2400" b="1" dirty="0">
                <a:solidFill>
                  <a:srgbClr val="FF3399"/>
                </a:solidFill>
              </a:rPr>
              <a:t>BUSINESS OBJECTIVES</a:t>
            </a:r>
          </a:p>
        </p:txBody>
      </p:sp>
      <p:sp>
        <p:nvSpPr>
          <p:cNvPr id="2" name="1 Flecha a la derecha con muesca"/>
          <p:cNvSpPr/>
          <p:nvPr/>
        </p:nvSpPr>
        <p:spPr>
          <a:xfrm>
            <a:off x="4152036" y="5055834"/>
            <a:ext cx="1368152" cy="792088"/>
          </a:xfrm>
          <a:prstGeom prst="notchedRightArrow">
            <a:avLst/>
          </a:prstGeom>
          <a:solidFill>
            <a:srgbClr val="33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Estrella de 6 puntas"/>
          <p:cNvSpPr/>
          <p:nvPr/>
        </p:nvSpPr>
        <p:spPr>
          <a:xfrm>
            <a:off x="5583131" y="1988840"/>
            <a:ext cx="1955246" cy="1859944"/>
          </a:xfrm>
          <a:prstGeom prst="star6">
            <a:avLst/>
          </a:prstGeom>
          <a:solidFill>
            <a:srgbClr val="66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rgbClr val="008000"/>
                </a:solidFill>
              </a:rPr>
              <a:t>CSR</a:t>
            </a:r>
            <a:endParaRPr lang="es-ES" sz="2600" dirty="0">
              <a:solidFill>
                <a:srgbClr val="008000"/>
              </a:solidFill>
            </a:endParaRPr>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1143" y="3987473"/>
            <a:ext cx="2594563" cy="2220861"/>
          </a:xfrm>
          <a:prstGeom prst="rect">
            <a:avLst/>
          </a:prstGeom>
        </p:spPr>
      </p:pic>
      <p:sp>
        <p:nvSpPr>
          <p:cNvPr id="15" name="Título 2">
            <a:extLst>
              <a:ext uri="{FF2B5EF4-FFF2-40B4-BE49-F238E27FC236}">
                <a16:creationId xmlns:a16="http://schemas.microsoft.com/office/drawing/2014/main" id="{E25EAAD7-1D8B-499F-992F-29AAE2ED6052}"/>
              </a:ext>
            </a:extLst>
          </p:cNvPr>
          <p:cNvSpPr>
            <a:spLocks noGrp="1"/>
          </p:cNvSpPr>
          <p:nvPr>
            <p:ph type="title"/>
          </p:nvPr>
        </p:nvSpPr>
        <p:spPr>
          <a:xfrm>
            <a:off x="395536" y="116632"/>
            <a:ext cx="7920880" cy="648072"/>
          </a:xfrm>
        </p:spPr>
        <p:txBody>
          <a:bodyPr/>
          <a:lstStyle/>
          <a:p>
            <a:r>
              <a:rPr lang="es-ES" sz="2600" dirty="0" err="1"/>
              <a:t>What</a:t>
            </a:r>
            <a:r>
              <a:rPr lang="es-ES" sz="2600" dirty="0"/>
              <a:t> </a:t>
            </a:r>
            <a:r>
              <a:rPr lang="es-ES" sz="2600" dirty="0" err="1"/>
              <a:t>about</a:t>
            </a:r>
            <a:r>
              <a:rPr lang="es-ES" sz="2600" dirty="0"/>
              <a:t> Software </a:t>
            </a:r>
            <a:r>
              <a:rPr lang="es-ES" sz="2600" dirty="0" err="1"/>
              <a:t>Sustainability</a:t>
            </a:r>
            <a:r>
              <a:rPr lang="es-ES" sz="2600" dirty="0"/>
              <a:t> in </a:t>
            </a:r>
            <a:r>
              <a:rPr lang="es-ES" sz="2600" dirty="0" err="1"/>
              <a:t>industry</a:t>
            </a:r>
            <a:r>
              <a:rPr lang="es-ES" sz="2600" dirty="0"/>
              <a:t>?</a:t>
            </a:r>
          </a:p>
        </p:txBody>
      </p:sp>
      <p:graphicFrame>
        <p:nvGraphicFramePr>
          <p:cNvPr id="5" name="Diagrama 4">
            <a:extLst>
              <a:ext uri="{FF2B5EF4-FFF2-40B4-BE49-F238E27FC236}">
                <a16:creationId xmlns:a16="http://schemas.microsoft.com/office/drawing/2014/main" id="{AA506F70-BC18-4251-AE1E-562956739E77}"/>
              </a:ext>
            </a:extLst>
          </p:cNvPr>
          <p:cNvGraphicFramePr/>
          <p:nvPr>
            <p:extLst>
              <p:ext uri="{D42A27DB-BD31-4B8C-83A1-F6EECF244321}">
                <p14:modId xmlns:p14="http://schemas.microsoft.com/office/powerpoint/2010/main" val="3921476962"/>
              </p:ext>
            </p:extLst>
          </p:nvPr>
        </p:nvGraphicFramePr>
        <p:xfrm>
          <a:off x="-826459" y="613383"/>
          <a:ext cx="6118539" cy="34923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5599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95536" y="1952836"/>
            <a:ext cx="7704856" cy="3528391"/>
          </a:xfrm>
        </p:spPr>
        <p:txBody>
          <a:bodyPr/>
          <a:lstStyle/>
          <a:p>
            <a:pPr marL="0" indent="0" algn="just">
              <a:buNone/>
            </a:pPr>
            <a:r>
              <a:rPr lang="en-US" dirty="0">
                <a:solidFill>
                  <a:srgbClr val="0066FF"/>
                </a:solidFill>
                <a:latin typeface="Trebuchet MS" panose="020B0603020202020204" pitchFamily="34" charset="0"/>
              </a:rPr>
              <a:t>Corporate Social Responsibility </a:t>
            </a:r>
            <a:r>
              <a:rPr lang="en-US" dirty="0">
                <a:latin typeface="Trebuchet MS" panose="020B0603020202020204" pitchFamily="34" charset="0"/>
              </a:rPr>
              <a:t>(CSR) involves the </a:t>
            </a:r>
            <a:r>
              <a:rPr lang="en-US" dirty="0">
                <a:solidFill>
                  <a:srgbClr val="0066FF"/>
                </a:solidFill>
                <a:latin typeface="Trebuchet MS" panose="020B0603020202020204" pitchFamily="34" charset="0"/>
              </a:rPr>
              <a:t>voluntary </a:t>
            </a:r>
            <a:r>
              <a:rPr lang="en-US" dirty="0">
                <a:latin typeface="Trebuchet MS" panose="020B0603020202020204" pitchFamily="34" charset="0"/>
              </a:rPr>
              <a:t>integration by companies of </a:t>
            </a:r>
            <a:r>
              <a:rPr lang="en-US" dirty="0">
                <a:solidFill>
                  <a:srgbClr val="0066FF"/>
                </a:solidFill>
                <a:latin typeface="Trebuchet MS" panose="020B0603020202020204" pitchFamily="34" charset="0"/>
              </a:rPr>
              <a:t>social and environmental concerns</a:t>
            </a:r>
            <a:r>
              <a:rPr lang="en-US" dirty="0">
                <a:latin typeface="Trebuchet MS" panose="020B0603020202020204" pitchFamily="34" charset="0"/>
              </a:rPr>
              <a:t> in their business </a:t>
            </a:r>
            <a:r>
              <a:rPr lang="en-US" dirty="0">
                <a:solidFill>
                  <a:srgbClr val="0066FF"/>
                </a:solidFill>
                <a:latin typeface="Trebuchet MS" panose="020B0603020202020204" pitchFamily="34" charset="0"/>
              </a:rPr>
              <a:t>operations</a:t>
            </a:r>
            <a:r>
              <a:rPr lang="en-US" dirty="0">
                <a:latin typeface="Trebuchet MS" panose="020B0603020202020204" pitchFamily="34" charset="0"/>
              </a:rPr>
              <a:t> and </a:t>
            </a:r>
            <a:r>
              <a:rPr lang="en-US" dirty="0">
                <a:solidFill>
                  <a:srgbClr val="0066FF"/>
                </a:solidFill>
                <a:latin typeface="Trebuchet MS" panose="020B0603020202020204" pitchFamily="34" charset="0"/>
              </a:rPr>
              <a:t>relationships</a:t>
            </a:r>
            <a:r>
              <a:rPr lang="en-US" dirty="0">
                <a:latin typeface="Trebuchet MS" panose="020B0603020202020204" pitchFamily="34" charset="0"/>
              </a:rPr>
              <a:t> with their partners </a:t>
            </a:r>
            <a:endParaRPr lang="es-ES" dirty="0">
              <a:latin typeface="Trebuchet MS" panose="020B0603020202020204" pitchFamily="34" charset="0"/>
            </a:endParaRPr>
          </a:p>
        </p:txBody>
      </p:sp>
      <p:sp>
        <p:nvSpPr>
          <p:cNvPr id="5" name="4 Marcador de número de diapositiva"/>
          <p:cNvSpPr>
            <a:spLocks noGrp="1"/>
          </p:cNvSpPr>
          <p:nvPr>
            <p:ph type="sldNum" sz="quarter" idx="12"/>
          </p:nvPr>
        </p:nvSpPr>
        <p:spPr/>
        <p:txBody>
          <a:bodyPr/>
          <a:lstStyle/>
          <a:p>
            <a:pPr>
              <a:defRPr/>
            </a:pPr>
            <a:fld id="{EBA638F9-0ED4-4CF2-839A-E065F2FE082B}" type="slidenum">
              <a:rPr lang="es-ES" smtClean="0"/>
              <a:pPr>
                <a:defRPr/>
              </a:pPr>
              <a:t>25</a:t>
            </a:fld>
            <a:endParaRPr lang="es-ES" dirty="0"/>
          </a:p>
        </p:txBody>
      </p:sp>
      <p:sp>
        <p:nvSpPr>
          <p:cNvPr id="8" name="Título 2">
            <a:extLst>
              <a:ext uri="{FF2B5EF4-FFF2-40B4-BE49-F238E27FC236}">
                <a16:creationId xmlns:a16="http://schemas.microsoft.com/office/drawing/2014/main" id="{749556A4-0645-450F-8F57-FC5031105055}"/>
              </a:ext>
            </a:extLst>
          </p:cNvPr>
          <p:cNvSpPr>
            <a:spLocks noGrp="1"/>
          </p:cNvSpPr>
          <p:nvPr>
            <p:ph type="title"/>
          </p:nvPr>
        </p:nvSpPr>
        <p:spPr>
          <a:xfrm>
            <a:off x="395536" y="116632"/>
            <a:ext cx="7920880" cy="648072"/>
          </a:xfrm>
        </p:spPr>
        <p:txBody>
          <a:bodyPr/>
          <a:lstStyle/>
          <a:p>
            <a:r>
              <a:rPr lang="es-ES" sz="2600" dirty="0" err="1"/>
              <a:t>What</a:t>
            </a:r>
            <a:r>
              <a:rPr lang="es-ES" sz="2600" dirty="0"/>
              <a:t> </a:t>
            </a:r>
            <a:r>
              <a:rPr lang="es-ES" sz="2600" dirty="0" err="1"/>
              <a:t>about</a:t>
            </a:r>
            <a:r>
              <a:rPr lang="es-ES" sz="2600" dirty="0"/>
              <a:t> Software </a:t>
            </a:r>
            <a:r>
              <a:rPr lang="es-ES" sz="2600" dirty="0" err="1"/>
              <a:t>Sustainability</a:t>
            </a:r>
            <a:r>
              <a:rPr lang="es-ES" sz="2600" dirty="0"/>
              <a:t> in </a:t>
            </a:r>
            <a:r>
              <a:rPr lang="es-ES" sz="2600" dirty="0" err="1"/>
              <a:t>industry</a:t>
            </a:r>
            <a:r>
              <a:rPr lang="es-ES" sz="2600" dirty="0"/>
              <a:t>?</a:t>
            </a:r>
          </a:p>
        </p:txBody>
      </p:sp>
    </p:spTree>
    <p:extLst>
      <p:ext uri="{BB962C8B-B14F-4D97-AF65-F5344CB8AC3E}">
        <p14:creationId xmlns:p14="http://schemas.microsoft.com/office/powerpoint/2010/main" val="3876454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2 Marcador de número de diapositiva"/>
          <p:cNvSpPr>
            <a:spLocks noGrp="1"/>
          </p:cNvSpPr>
          <p:nvPr>
            <p:ph type="sldNum" sz="quarter" idx="12"/>
          </p:nvPr>
        </p:nvSpPr>
        <p:spPr>
          <a:noFill/>
          <a:ln>
            <a:prstDash val="solid"/>
          </a:ln>
        </p:spPr>
        <p:txBody>
          <a:bodyPr/>
          <a:lstStyle/>
          <a:p>
            <a:fld id="{49366E2F-82D1-4256-941A-8A9488701F7C}" type="slidenum">
              <a:rPr/>
              <a:pPr/>
              <a:t>26</a:t>
            </a:fld>
            <a:endParaRPr/>
          </a:p>
        </p:txBody>
      </p:sp>
      <p:sp>
        <p:nvSpPr>
          <p:cNvPr id="5" name="Marcador de pie de página 4">
            <a:extLst>
              <a:ext uri="{FF2B5EF4-FFF2-40B4-BE49-F238E27FC236}">
                <a16:creationId xmlns:a16="http://schemas.microsoft.com/office/drawing/2014/main" id="{962F7DE5-B3F6-48A8-AE1A-7E1054379300}"/>
              </a:ext>
            </a:extLst>
          </p:cNvPr>
          <p:cNvSpPr>
            <a:spLocks noGrp="1"/>
          </p:cNvSpPr>
          <p:nvPr>
            <p:ph type="ftr" sz="quarter" idx="11"/>
          </p:nvPr>
        </p:nvSpPr>
        <p:spPr>
          <a:xfrm rot="5400000">
            <a:off x="6533963" y="3339244"/>
            <a:ext cx="4464498" cy="755577"/>
          </a:xfrm>
        </p:spPr>
        <p:txBody>
          <a:bodyPr/>
          <a:lstStyle/>
          <a:p>
            <a:pPr algn="ctr"/>
            <a:r>
              <a:rPr lang="es-ES" dirty="0"/>
              <a:t>Coral Calero</a:t>
            </a:r>
          </a:p>
        </p:txBody>
      </p:sp>
      <p:sp>
        <p:nvSpPr>
          <p:cNvPr id="6" name="Título 2">
            <a:extLst>
              <a:ext uri="{FF2B5EF4-FFF2-40B4-BE49-F238E27FC236}">
                <a16:creationId xmlns:a16="http://schemas.microsoft.com/office/drawing/2014/main" id="{9F4442DA-DEBD-492E-89FF-DE283D5C595D}"/>
              </a:ext>
            </a:extLst>
          </p:cNvPr>
          <p:cNvSpPr>
            <a:spLocks noGrp="1"/>
          </p:cNvSpPr>
          <p:nvPr>
            <p:ph type="title"/>
          </p:nvPr>
        </p:nvSpPr>
        <p:spPr>
          <a:xfrm>
            <a:off x="395536" y="116632"/>
            <a:ext cx="7920880" cy="648072"/>
          </a:xfrm>
        </p:spPr>
        <p:txBody>
          <a:bodyPr/>
          <a:lstStyle/>
          <a:p>
            <a:r>
              <a:rPr lang="es-ES" sz="2600" dirty="0" err="1"/>
              <a:t>What</a:t>
            </a:r>
            <a:r>
              <a:rPr lang="es-ES" sz="2600" dirty="0"/>
              <a:t> </a:t>
            </a:r>
            <a:r>
              <a:rPr lang="es-ES" sz="2600" dirty="0" err="1"/>
              <a:t>about</a:t>
            </a:r>
            <a:r>
              <a:rPr lang="es-ES" sz="2600" dirty="0"/>
              <a:t> Software </a:t>
            </a:r>
            <a:r>
              <a:rPr lang="es-ES" sz="2600" dirty="0" err="1"/>
              <a:t>Sustainability</a:t>
            </a:r>
            <a:r>
              <a:rPr lang="es-ES" sz="2600" dirty="0"/>
              <a:t> in </a:t>
            </a:r>
            <a:r>
              <a:rPr lang="es-ES" sz="2600" dirty="0" err="1"/>
              <a:t>industry</a:t>
            </a:r>
            <a:r>
              <a:rPr lang="es-ES" sz="2600" dirty="0"/>
              <a:t>?</a:t>
            </a:r>
          </a:p>
        </p:txBody>
      </p:sp>
      <p:pic>
        <p:nvPicPr>
          <p:cNvPr id="3" name="Imagen 2">
            <a:extLst>
              <a:ext uri="{FF2B5EF4-FFF2-40B4-BE49-F238E27FC236}">
                <a16:creationId xmlns:a16="http://schemas.microsoft.com/office/drawing/2014/main" id="{A44E11E8-67BD-4D20-AAD0-7DD1CBBA6DB3}"/>
              </a:ext>
            </a:extLst>
          </p:cNvPr>
          <p:cNvPicPr>
            <a:picLocks noChangeAspect="1"/>
          </p:cNvPicPr>
          <p:nvPr/>
        </p:nvPicPr>
        <p:blipFill rotWithShape="1">
          <a:blip r:embed="rId3"/>
          <a:srcRect r="4287"/>
          <a:stretch/>
        </p:blipFill>
        <p:spPr>
          <a:xfrm>
            <a:off x="14597" y="1124744"/>
            <a:ext cx="8373827" cy="4575464"/>
          </a:xfrm>
          <a:prstGeom prst="rect">
            <a:avLst/>
          </a:prstGeom>
        </p:spPr>
      </p:pic>
    </p:spTree>
    <p:extLst>
      <p:ext uri="{BB962C8B-B14F-4D97-AF65-F5344CB8AC3E}">
        <p14:creationId xmlns:p14="http://schemas.microsoft.com/office/powerpoint/2010/main" val="573239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2 Marcador de número de diapositiva"/>
          <p:cNvSpPr>
            <a:spLocks noGrp="1"/>
          </p:cNvSpPr>
          <p:nvPr>
            <p:ph type="sldNum" sz="quarter" idx="12"/>
          </p:nvPr>
        </p:nvSpPr>
        <p:spPr>
          <a:noFill/>
          <a:ln>
            <a:prstDash val="solid"/>
          </a:ln>
        </p:spPr>
        <p:txBody>
          <a:bodyPr/>
          <a:lstStyle/>
          <a:p>
            <a:fld id="{49366E2F-82D1-4256-941A-8A9488701F7C}" type="slidenum">
              <a:rPr/>
              <a:pPr/>
              <a:t>27</a:t>
            </a:fld>
            <a:endParaRPr/>
          </a:p>
        </p:txBody>
      </p:sp>
      <p:graphicFrame>
        <p:nvGraphicFramePr>
          <p:cNvPr id="7" name="6 Diagrama"/>
          <p:cNvGraphicFramePr/>
          <p:nvPr>
            <p:extLst>
              <p:ext uri="{D42A27DB-BD31-4B8C-83A1-F6EECF244321}">
                <p14:modId xmlns:p14="http://schemas.microsoft.com/office/powerpoint/2010/main" val="1181239954"/>
              </p:ext>
            </p:extLst>
          </p:nvPr>
        </p:nvGraphicFramePr>
        <p:xfrm>
          <a:off x="365152" y="1772816"/>
          <a:ext cx="7920881" cy="4464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Marcador de pie de página 4">
            <a:extLst>
              <a:ext uri="{FF2B5EF4-FFF2-40B4-BE49-F238E27FC236}">
                <a16:creationId xmlns:a16="http://schemas.microsoft.com/office/drawing/2014/main" id="{71A4DF8D-789E-4A67-88B9-98C69B4CD029}"/>
              </a:ext>
            </a:extLst>
          </p:cNvPr>
          <p:cNvSpPr>
            <a:spLocks noGrp="1"/>
          </p:cNvSpPr>
          <p:nvPr>
            <p:ph type="ftr" sz="quarter" idx="11"/>
          </p:nvPr>
        </p:nvSpPr>
        <p:spPr>
          <a:xfrm rot="5400000">
            <a:off x="6533963" y="3339244"/>
            <a:ext cx="4464498" cy="755577"/>
          </a:xfrm>
        </p:spPr>
        <p:txBody>
          <a:bodyPr/>
          <a:lstStyle/>
          <a:p>
            <a:pPr algn="ctr"/>
            <a:r>
              <a:rPr lang="es-ES" dirty="0"/>
              <a:t>Coral Calero</a:t>
            </a:r>
          </a:p>
        </p:txBody>
      </p:sp>
      <p:sp>
        <p:nvSpPr>
          <p:cNvPr id="9" name="Título 2">
            <a:extLst>
              <a:ext uri="{FF2B5EF4-FFF2-40B4-BE49-F238E27FC236}">
                <a16:creationId xmlns:a16="http://schemas.microsoft.com/office/drawing/2014/main" id="{FEFC49B4-57D5-488D-B226-5101B611C48F}"/>
              </a:ext>
            </a:extLst>
          </p:cNvPr>
          <p:cNvSpPr>
            <a:spLocks noGrp="1"/>
          </p:cNvSpPr>
          <p:nvPr>
            <p:ph type="title"/>
          </p:nvPr>
        </p:nvSpPr>
        <p:spPr>
          <a:xfrm>
            <a:off x="395536" y="116632"/>
            <a:ext cx="7920880" cy="648072"/>
          </a:xfrm>
        </p:spPr>
        <p:txBody>
          <a:bodyPr/>
          <a:lstStyle/>
          <a:p>
            <a:r>
              <a:rPr lang="es-ES" sz="2600" dirty="0" err="1"/>
              <a:t>What</a:t>
            </a:r>
            <a:r>
              <a:rPr lang="es-ES" sz="2600" dirty="0"/>
              <a:t> </a:t>
            </a:r>
            <a:r>
              <a:rPr lang="es-ES" sz="2600" dirty="0" err="1"/>
              <a:t>about</a:t>
            </a:r>
            <a:r>
              <a:rPr lang="es-ES" sz="2600" dirty="0"/>
              <a:t> Software </a:t>
            </a:r>
            <a:r>
              <a:rPr lang="es-ES" sz="2600" dirty="0" err="1"/>
              <a:t>Sustainability</a:t>
            </a:r>
            <a:r>
              <a:rPr lang="es-ES" sz="2600" dirty="0"/>
              <a:t> in </a:t>
            </a:r>
            <a:r>
              <a:rPr lang="es-ES" sz="2600" dirty="0" err="1"/>
              <a:t>industry</a:t>
            </a:r>
            <a:r>
              <a:rPr lang="es-ES" sz="2600" dirty="0"/>
              <a:t>?</a:t>
            </a:r>
          </a:p>
        </p:txBody>
      </p:sp>
      <p:sp>
        <p:nvSpPr>
          <p:cNvPr id="10" name="CuadroTexto 9">
            <a:extLst>
              <a:ext uri="{FF2B5EF4-FFF2-40B4-BE49-F238E27FC236}">
                <a16:creationId xmlns:a16="http://schemas.microsoft.com/office/drawing/2014/main" id="{AE30C815-2570-4867-A32F-7355D4F82ECB}"/>
              </a:ext>
            </a:extLst>
          </p:cNvPr>
          <p:cNvSpPr txBox="1"/>
          <p:nvPr/>
        </p:nvSpPr>
        <p:spPr>
          <a:xfrm>
            <a:off x="2525393" y="980728"/>
            <a:ext cx="3600400" cy="646331"/>
          </a:xfrm>
          <a:prstGeom prst="rect">
            <a:avLst/>
          </a:prstGeom>
          <a:noFill/>
        </p:spPr>
        <p:txBody>
          <a:bodyPr wrap="square" rtlCol="0">
            <a:spAutoFit/>
          </a:bodyPr>
          <a:lstStyle/>
          <a:p>
            <a:r>
              <a:rPr lang="es-ES" sz="3600" b="1" dirty="0">
                <a:solidFill>
                  <a:srgbClr val="FF3399"/>
                </a:solidFill>
                <a:latin typeface="Trebuchet MS" panose="020B0603020202020204" pitchFamily="34" charset="0"/>
              </a:rPr>
              <a:t>CSR </a:t>
            </a:r>
            <a:r>
              <a:rPr lang="es-ES" sz="3600" b="1" dirty="0" err="1">
                <a:solidFill>
                  <a:srgbClr val="FF3399"/>
                </a:solidFill>
                <a:latin typeface="Trebuchet MS" panose="020B0603020202020204" pitchFamily="34" charset="0"/>
              </a:rPr>
              <a:t>dimensions</a:t>
            </a:r>
            <a:endParaRPr lang="es-ES" sz="2000" b="1" dirty="0">
              <a:solidFill>
                <a:srgbClr val="FF3399"/>
              </a:solidFill>
              <a:latin typeface="Trebuchet MS" panose="020B0603020202020204" pitchFamily="34" charset="0"/>
            </a:endParaRPr>
          </a:p>
        </p:txBody>
      </p:sp>
      <p:sp>
        <p:nvSpPr>
          <p:cNvPr id="2" name="Elipse 1">
            <a:extLst>
              <a:ext uri="{FF2B5EF4-FFF2-40B4-BE49-F238E27FC236}">
                <a16:creationId xmlns:a16="http://schemas.microsoft.com/office/drawing/2014/main" id="{7EC1C79F-BE8B-40F5-B9F9-D095188D0EDA}"/>
              </a:ext>
            </a:extLst>
          </p:cNvPr>
          <p:cNvSpPr/>
          <p:nvPr/>
        </p:nvSpPr>
        <p:spPr>
          <a:xfrm>
            <a:off x="5292080" y="2996952"/>
            <a:ext cx="2088232" cy="1296144"/>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1815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F3084DB5-9B1F-4888-BE71-F8F8DB54D4C7}"/>
              </a:ext>
            </a:extLst>
          </p:cNvPr>
          <p:cNvSpPr>
            <a:spLocks noGrp="1"/>
          </p:cNvSpPr>
          <p:nvPr>
            <p:ph idx="1"/>
          </p:nvPr>
        </p:nvSpPr>
        <p:spPr>
          <a:xfrm>
            <a:off x="-1476671" y="557288"/>
            <a:ext cx="8208912" cy="5184575"/>
          </a:xfrm>
        </p:spPr>
        <p:txBody>
          <a:bodyPr/>
          <a:lstStyle/>
          <a:p>
            <a:endParaRPr lang="en-GB" dirty="0">
              <a:latin typeface="Trebuchet MS" panose="020B0603020202020204" pitchFamily="34" charset="0"/>
            </a:endParaRPr>
          </a:p>
          <a:p>
            <a:endParaRPr lang="es-ES" dirty="0"/>
          </a:p>
        </p:txBody>
      </p:sp>
      <p:sp>
        <p:nvSpPr>
          <p:cNvPr id="3" name="Título 2">
            <a:extLst>
              <a:ext uri="{FF2B5EF4-FFF2-40B4-BE49-F238E27FC236}">
                <a16:creationId xmlns:a16="http://schemas.microsoft.com/office/drawing/2014/main" id="{FD4CAC24-BB89-4E22-8BEF-B21377D67EC3}"/>
              </a:ext>
            </a:extLst>
          </p:cNvPr>
          <p:cNvSpPr>
            <a:spLocks noGrp="1"/>
          </p:cNvSpPr>
          <p:nvPr>
            <p:ph type="title"/>
          </p:nvPr>
        </p:nvSpPr>
        <p:spPr>
          <a:xfrm>
            <a:off x="395536" y="116632"/>
            <a:ext cx="7920880" cy="648072"/>
          </a:xfrm>
        </p:spPr>
        <p:txBody>
          <a:bodyPr/>
          <a:lstStyle/>
          <a:p>
            <a:r>
              <a:rPr lang="es-ES" sz="2600" dirty="0" err="1"/>
              <a:t>What</a:t>
            </a:r>
            <a:r>
              <a:rPr lang="es-ES" sz="2600" dirty="0"/>
              <a:t> </a:t>
            </a:r>
            <a:r>
              <a:rPr lang="es-ES" sz="2600" dirty="0" err="1"/>
              <a:t>about</a:t>
            </a:r>
            <a:r>
              <a:rPr lang="es-ES" sz="2600" dirty="0"/>
              <a:t> Software </a:t>
            </a:r>
            <a:r>
              <a:rPr lang="es-ES" sz="2600" dirty="0" err="1"/>
              <a:t>Sustainability</a:t>
            </a:r>
            <a:r>
              <a:rPr lang="es-ES" sz="2600" dirty="0"/>
              <a:t> in </a:t>
            </a:r>
            <a:r>
              <a:rPr lang="es-ES" sz="2600" dirty="0" err="1"/>
              <a:t>industry</a:t>
            </a:r>
            <a:r>
              <a:rPr lang="es-ES" sz="2600" dirty="0"/>
              <a:t>?</a:t>
            </a:r>
          </a:p>
        </p:txBody>
      </p:sp>
      <p:sp>
        <p:nvSpPr>
          <p:cNvPr id="4" name="Marcador de número de diapositiva 3">
            <a:extLst>
              <a:ext uri="{FF2B5EF4-FFF2-40B4-BE49-F238E27FC236}">
                <a16:creationId xmlns:a16="http://schemas.microsoft.com/office/drawing/2014/main" id="{229793EA-E41C-4FBB-ACC2-7C7FCA1CAD80}"/>
              </a:ext>
            </a:extLst>
          </p:cNvPr>
          <p:cNvSpPr>
            <a:spLocks noGrp="1"/>
          </p:cNvSpPr>
          <p:nvPr>
            <p:ph type="sldNum" sz="quarter" idx="12"/>
          </p:nvPr>
        </p:nvSpPr>
        <p:spPr/>
        <p:txBody>
          <a:bodyPr/>
          <a:lstStyle/>
          <a:p>
            <a:fld id="{132FADFE-3B8F-471C-ABF0-DBC7717ECBBC}" type="slidenum">
              <a:rPr lang="es-ES" smtClean="0"/>
              <a:pPr/>
              <a:t>28</a:t>
            </a:fld>
            <a:endParaRPr lang="es-ES" dirty="0"/>
          </a:p>
        </p:txBody>
      </p:sp>
      <p:graphicFrame>
        <p:nvGraphicFramePr>
          <p:cNvPr id="9" name="Diagrama 8">
            <a:extLst>
              <a:ext uri="{FF2B5EF4-FFF2-40B4-BE49-F238E27FC236}">
                <a16:creationId xmlns:a16="http://schemas.microsoft.com/office/drawing/2014/main" id="{E79BFF02-D188-4C16-9F61-1F3AF0249848}"/>
              </a:ext>
            </a:extLst>
          </p:cNvPr>
          <p:cNvGraphicFramePr/>
          <p:nvPr>
            <p:extLst>
              <p:ext uri="{D42A27DB-BD31-4B8C-83A1-F6EECF244321}">
                <p14:modId xmlns:p14="http://schemas.microsoft.com/office/powerpoint/2010/main" val="363476180"/>
              </p:ext>
            </p:extLst>
          </p:nvPr>
        </p:nvGraphicFramePr>
        <p:xfrm>
          <a:off x="191059" y="972121"/>
          <a:ext cx="8053350" cy="58858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n 5">
            <a:extLst>
              <a:ext uri="{FF2B5EF4-FFF2-40B4-BE49-F238E27FC236}">
                <a16:creationId xmlns:a16="http://schemas.microsoft.com/office/drawing/2014/main" id="{1BACE73A-71A9-4560-BD84-D22C167668D1}"/>
              </a:ext>
            </a:extLst>
          </p:cNvPr>
          <p:cNvPicPr>
            <a:picLocks noChangeAspect="1"/>
          </p:cNvPicPr>
          <p:nvPr/>
        </p:nvPicPr>
        <p:blipFill>
          <a:blip r:embed="rId8"/>
          <a:stretch>
            <a:fillRect/>
          </a:stretch>
        </p:blipFill>
        <p:spPr>
          <a:xfrm>
            <a:off x="1763688" y="1486232"/>
            <a:ext cx="1321077" cy="952474"/>
          </a:xfrm>
          <a:prstGeom prst="rect">
            <a:avLst/>
          </a:prstGeom>
        </p:spPr>
      </p:pic>
      <p:pic>
        <p:nvPicPr>
          <p:cNvPr id="7" name="Imagen 6">
            <a:extLst>
              <a:ext uri="{FF2B5EF4-FFF2-40B4-BE49-F238E27FC236}">
                <a16:creationId xmlns:a16="http://schemas.microsoft.com/office/drawing/2014/main" id="{998EF49C-B4F5-423C-A556-696108C986FA}"/>
              </a:ext>
            </a:extLst>
          </p:cNvPr>
          <p:cNvPicPr>
            <a:picLocks noChangeAspect="1"/>
          </p:cNvPicPr>
          <p:nvPr/>
        </p:nvPicPr>
        <p:blipFill>
          <a:blip r:embed="rId9"/>
          <a:stretch>
            <a:fillRect/>
          </a:stretch>
        </p:blipFill>
        <p:spPr>
          <a:xfrm>
            <a:off x="4860032" y="1484784"/>
            <a:ext cx="1596906" cy="952474"/>
          </a:xfrm>
          <a:prstGeom prst="rect">
            <a:avLst/>
          </a:prstGeom>
        </p:spPr>
      </p:pic>
      <p:pic>
        <p:nvPicPr>
          <p:cNvPr id="8" name="Imagen 7">
            <a:extLst>
              <a:ext uri="{FF2B5EF4-FFF2-40B4-BE49-F238E27FC236}">
                <a16:creationId xmlns:a16="http://schemas.microsoft.com/office/drawing/2014/main" id="{C4C219F6-1F56-4235-B00C-6BF3BBB51BD0}"/>
              </a:ext>
            </a:extLst>
          </p:cNvPr>
          <p:cNvPicPr>
            <a:picLocks noChangeAspect="1"/>
          </p:cNvPicPr>
          <p:nvPr/>
        </p:nvPicPr>
        <p:blipFill>
          <a:blip r:embed="rId10"/>
          <a:stretch>
            <a:fillRect/>
          </a:stretch>
        </p:blipFill>
        <p:spPr>
          <a:xfrm>
            <a:off x="3722172" y="1532773"/>
            <a:ext cx="705812" cy="801869"/>
          </a:xfrm>
          <a:prstGeom prst="rect">
            <a:avLst/>
          </a:prstGeom>
        </p:spPr>
      </p:pic>
    </p:spTree>
    <p:extLst>
      <p:ext uri="{BB962C8B-B14F-4D97-AF65-F5344CB8AC3E}">
        <p14:creationId xmlns:p14="http://schemas.microsoft.com/office/powerpoint/2010/main" val="2127462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D4CAC24-BB89-4E22-8BEF-B21377D67EC3}"/>
              </a:ext>
            </a:extLst>
          </p:cNvPr>
          <p:cNvSpPr>
            <a:spLocks noGrp="1"/>
          </p:cNvSpPr>
          <p:nvPr>
            <p:ph type="title"/>
          </p:nvPr>
        </p:nvSpPr>
        <p:spPr>
          <a:xfrm>
            <a:off x="395536" y="116632"/>
            <a:ext cx="7920880" cy="648072"/>
          </a:xfrm>
        </p:spPr>
        <p:txBody>
          <a:bodyPr/>
          <a:lstStyle/>
          <a:p>
            <a:r>
              <a:rPr lang="es-ES" sz="2600" dirty="0" err="1"/>
              <a:t>What</a:t>
            </a:r>
            <a:r>
              <a:rPr lang="es-ES" sz="2600" dirty="0"/>
              <a:t> </a:t>
            </a:r>
            <a:r>
              <a:rPr lang="es-ES" sz="2600" dirty="0" err="1"/>
              <a:t>about</a:t>
            </a:r>
            <a:r>
              <a:rPr lang="es-ES" sz="2600" dirty="0"/>
              <a:t> Software </a:t>
            </a:r>
            <a:r>
              <a:rPr lang="es-ES" sz="2600" dirty="0" err="1"/>
              <a:t>Sustainability</a:t>
            </a:r>
            <a:r>
              <a:rPr lang="es-ES" sz="2600" dirty="0"/>
              <a:t> in </a:t>
            </a:r>
            <a:r>
              <a:rPr lang="es-ES" sz="2600" dirty="0" err="1"/>
              <a:t>industry</a:t>
            </a:r>
            <a:r>
              <a:rPr lang="es-ES" sz="2600" dirty="0"/>
              <a:t>?</a:t>
            </a:r>
          </a:p>
        </p:txBody>
      </p:sp>
      <p:sp>
        <p:nvSpPr>
          <p:cNvPr id="4" name="Marcador de número de diapositiva 3">
            <a:extLst>
              <a:ext uri="{FF2B5EF4-FFF2-40B4-BE49-F238E27FC236}">
                <a16:creationId xmlns:a16="http://schemas.microsoft.com/office/drawing/2014/main" id="{229793EA-E41C-4FBB-ACC2-7C7FCA1CAD80}"/>
              </a:ext>
            </a:extLst>
          </p:cNvPr>
          <p:cNvSpPr>
            <a:spLocks noGrp="1"/>
          </p:cNvSpPr>
          <p:nvPr>
            <p:ph type="sldNum" sz="quarter" idx="12"/>
          </p:nvPr>
        </p:nvSpPr>
        <p:spPr/>
        <p:txBody>
          <a:bodyPr/>
          <a:lstStyle/>
          <a:p>
            <a:fld id="{132FADFE-3B8F-471C-ABF0-DBC7717ECBBC}" type="slidenum">
              <a:rPr lang="es-ES" smtClean="0"/>
              <a:pPr/>
              <a:t>29</a:t>
            </a:fld>
            <a:endParaRPr lang="es-ES" dirty="0"/>
          </a:p>
        </p:txBody>
      </p:sp>
      <p:pic>
        <p:nvPicPr>
          <p:cNvPr id="7" name="Imagen 6">
            <a:extLst>
              <a:ext uri="{FF2B5EF4-FFF2-40B4-BE49-F238E27FC236}">
                <a16:creationId xmlns:a16="http://schemas.microsoft.com/office/drawing/2014/main" id="{B813B700-6E6C-4A94-9BA6-28F32E37DA49}"/>
              </a:ext>
            </a:extLst>
          </p:cNvPr>
          <p:cNvPicPr>
            <a:picLocks noChangeAspect="1"/>
          </p:cNvPicPr>
          <p:nvPr/>
        </p:nvPicPr>
        <p:blipFill rotWithShape="1">
          <a:blip r:embed="rId3"/>
          <a:srcRect l="-1604" t="-6262" r="80277" b="6262"/>
          <a:stretch/>
        </p:blipFill>
        <p:spPr>
          <a:xfrm>
            <a:off x="3580256" y="4304277"/>
            <a:ext cx="1476894" cy="2430551"/>
          </a:xfrm>
          <a:prstGeom prst="rect">
            <a:avLst/>
          </a:prstGeom>
        </p:spPr>
      </p:pic>
      <p:pic>
        <p:nvPicPr>
          <p:cNvPr id="8" name="Imagen 7">
            <a:extLst>
              <a:ext uri="{FF2B5EF4-FFF2-40B4-BE49-F238E27FC236}">
                <a16:creationId xmlns:a16="http://schemas.microsoft.com/office/drawing/2014/main" id="{77D9E767-89A9-4621-A839-9FFF3414663E}"/>
              </a:ext>
            </a:extLst>
          </p:cNvPr>
          <p:cNvPicPr>
            <a:picLocks noChangeAspect="1"/>
          </p:cNvPicPr>
          <p:nvPr/>
        </p:nvPicPr>
        <p:blipFill rotWithShape="1">
          <a:blip r:embed="rId4"/>
          <a:srcRect r="76660" b="11581"/>
          <a:stretch/>
        </p:blipFill>
        <p:spPr>
          <a:xfrm>
            <a:off x="3673860" y="1082339"/>
            <a:ext cx="1476893" cy="2135280"/>
          </a:xfrm>
          <a:prstGeom prst="rect">
            <a:avLst/>
          </a:prstGeom>
        </p:spPr>
      </p:pic>
      <p:pic>
        <p:nvPicPr>
          <p:cNvPr id="9" name="Imagen 8">
            <a:extLst>
              <a:ext uri="{FF2B5EF4-FFF2-40B4-BE49-F238E27FC236}">
                <a16:creationId xmlns:a16="http://schemas.microsoft.com/office/drawing/2014/main" id="{F2016599-4B5A-4FBE-AF38-62B203BF008F}"/>
              </a:ext>
            </a:extLst>
          </p:cNvPr>
          <p:cNvPicPr>
            <a:picLocks noChangeAspect="1"/>
          </p:cNvPicPr>
          <p:nvPr/>
        </p:nvPicPr>
        <p:blipFill rotWithShape="1">
          <a:blip r:embed="rId5"/>
          <a:srcRect l="8678" r="68662" b="11581"/>
          <a:stretch/>
        </p:blipFill>
        <p:spPr>
          <a:xfrm>
            <a:off x="5652120" y="2348880"/>
            <a:ext cx="1968994" cy="2932179"/>
          </a:xfrm>
          <a:prstGeom prst="rect">
            <a:avLst/>
          </a:prstGeom>
        </p:spPr>
      </p:pic>
      <p:sp>
        <p:nvSpPr>
          <p:cNvPr id="10" name="Bocadillo nube: nube 9">
            <a:extLst>
              <a:ext uri="{FF2B5EF4-FFF2-40B4-BE49-F238E27FC236}">
                <a16:creationId xmlns:a16="http://schemas.microsoft.com/office/drawing/2014/main" id="{E29B8A95-D271-4BB9-B787-B445232FA5C1}"/>
              </a:ext>
            </a:extLst>
          </p:cNvPr>
          <p:cNvSpPr/>
          <p:nvPr/>
        </p:nvSpPr>
        <p:spPr>
          <a:xfrm>
            <a:off x="395536" y="1412776"/>
            <a:ext cx="2864831" cy="1668938"/>
          </a:xfrm>
          <a:prstGeom prst="cloudCallout">
            <a:avLst>
              <a:gd name="adj1" fmla="val 62004"/>
              <a:gd name="adj2" fmla="val -99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3399"/>
                </a:solidFill>
              </a:rPr>
              <a:t>Top 10 companies deriving revenue from software</a:t>
            </a:r>
          </a:p>
          <a:p>
            <a:pPr algn="ctr"/>
            <a:r>
              <a:rPr lang="en-GB" dirty="0">
                <a:solidFill>
                  <a:srgbClr val="FF3399"/>
                </a:solidFill>
              </a:rPr>
              <a:t>(Seth, 2017)</a:t>
            </a:r>
            <a:endParaRPr lang="es-ES" dirty="0">
              <a:solidFill>
                <a:srgbClr val="FF3399"/>
              </a:solidFill>
            </a:endParaRPr>
          </a:p>
        </p:txBody>
      </p:sp>
      <p:sp>
        <p:nvSpPr>
          <p:cNvPr id="11" name="Bocadillo nube: nube 10">
            <a:extLst>
              <a:ext uri="{FF2B5EF4-FFF2-40B4-BE49-F238E27FC236}">
                <a16:creationId xmlns:a16="http://schemas.microsoft.com/office/drawing/2014/main" id="{94267947-49A8-4A9F-AD1F-056241E4E812}"/>
              </a:ext>
            </a:extLst>
          </p:cNvPr>
          <p:cNvSpPr/>
          <p:nvPr/>
        </p:nvSpPr>
        <p:spPr>
          <a:xfrm>
            <a:off x="314709" y="4323354"/>
            <a:ext cx="2948685" cy="1668938"/>
          </a:xfrm>
          <a:prstGeom prst="cloudCallout">
            <a:avLst>
              <a:gd name="adj1" fmla="val 58173"/>
              <a:gd name="adj2" fmla="val 146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3399"/>
                </a:solidFill>
              </a:rPr>
              <a:t>Ten largest tech companies in </a:t>
            </a:r>
            <a:r>
              <a:rPr lang="en-GB" dirty="0" err="1">
                <a:solidFill>
                  <a:srgbClr val="FF3399"/>
                </a:solidFill>
              </a:rPr>
              <a:t>Stoller</a:t>
            </a:r>
            <a:r>
              <a:rPr lang="en-GB" dirty="0">
                <a:solidFill>
                  <a:srgbClr val="FF3399"/>
                </a:solidFill>
              </a:rPr>
              <a:t> (2017) </a:t>
            </a:r>
            <a:endParaRPr lang="es-ES" dirty="0">
              <a:solidFill>
                <a:srgbClr val="FF3399"/>
              </a:solidFill>
            </a:endParaRPr>
          </a:p>
        </p:txBody>
      </p:sp>
      <p:sp>
        <p:nvSpPr>
          <p:cNvPr id="14" name="Signo más 13">
            <a:extLst>
              <a:ext uri="{FF2B5EF4-FFF2-40B4-BE49-F238E27FC236}">
                <a16:creationId xmlns:a16="http://schemas.microsoft.com/office/drawing/2014/main" id="{044DC65F-80F6-4966-AB81-23D70461118A}"/>
              </a:ext>
            </a:extLst>
          </p:cNvPr>
          <p:cNvSpPr/>
          <p:nvPr/>
        </p:nvSpPr>
        <p:spPr>
          <a:xfrm>
            <a:off x="3861503" y="3219190"/>
            <a:ext cx="9144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563188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467543" y="1556792"/>
            <a:ext cx="7920880" cy="648072"/>
          </a:xfrm>
        </p:spPr>
        <p:txBody>
          <a:bodyPr/>
          <a:lstStyle/>
          <a:p>
            <a:pPr algn="ctr"/>
            <a:r>
              <a:rPr lang="es-ES" sz="3200" dirty="0" err="1"/>
              <a:t>Introduction</a:t>
            </a:r>
            <a:r>
              <a:rPr lang="es-ES" sz="3200" dirty="0"/>
              <a:t> </a:t>
            </a:r>
            <a:r>
              <a:rPr lang="es-ES" sz="3200" dirty="0" err="1"/>
              <a:t>to</a:t>
            </a:r>
            <a:r>
              <a:rPr lang="es-ES" sz="3200" dirty="0"/>
              <a:t> </a:t>
            </a:r>
            <a:br>
              <a:rPr lang="es-ES" sz="3200" dirty="0"/>
            </a:br>
            <a:r>
              <a:rPr lang="es-ES" sz="3200" dirty="0"/>
              <a:t>Software </a:t>
            </a:r>
            <a:r>
              <a:rPr lang="es-ES" sz="3200" dirty="0" err="1"/>
              <a:t>Sustainability</a:t>
            </a:r>
            <a:endParaRPr lang="es-ES" sz="3200" dirty="0"/>
          </a:p>
        </p:txBody>
      </p:sp>
      <p:sp>
        <p:nvSpPr>
          <p:cNvPr id="4" name="3 Marcador de número de diapositiva"/>
          <p:cNvSpPr>
            <a:spLocks noGrp="1"/>
          </p:cNvSpPr>
          <p:nvPr>
            <p:ph type="sldNum" sz="quarter" idx="12"/>
          </p:nvPr>
        </p:nvSpPr>
        <p:spPr/>
        <p:txBody>
          <a:bodyPr/>
          <a:lstStyle/>
          <a:p>
            <a:fld id="{132FADFE-3B8F-471C-ABF0-DBC7717ECBBC}" type="slidenum">
              <a:rPr lang="es-ES" smtClean="0"/>
              <a:pPr/>
              <a:t>3</a:t>
            </a:fld>
            <a:endParaRPr lang="es-ES" dirty="0"/>
          </a:p>
        </p:txBody>
      </p:sp>
      <p:pic>
        <p:nvPicPr>
          <p:cNvPr id="7" name="6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5856" y="3068960"/>
            <a:ext cx="1754843" cy="1656184"/>
          </a:xfrm>
          <a:prstGeom prst="rect">
            <a:avLst/>
          </a:prstGeom>
        </p:spPr>
      </p:pic>
    </p:spTree>
    <p:extLst>
      <p:ext uri="{BB962C8B-B14F-4D97-AF65-F5344CB8AC3E}">
        <p14:creationId xmlns:p14="http://schemas.microsoft.com/office/powerpoint/2010/main" val="3112727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D4CAC24-BB89-4E22-8BEF-B21377D67EC3}"/>
              </a:ext>
            </a:extLst>
          </p:cNvPr>
          <p:cNvSpPr>
            <a:spLocks noGrp="1"/>
          </p:cNvSpPr>
          <p:nvPr>
            <p:ph type="title"/>
          </p:nvPr>
        </p:nvSpPr>
        <p:spPr>
          <a:xfrm>
            <a:off x="395536" y="116632"/>
            <a:ext cx="7920880" cy="648072"/>
          </a:xfrm>
        </p:spPr>
        <p:txBody>
          <a:bodyPr/>
          <a:lstStyle/>
          <a:p>
            <a:r>
              <a:rPr lang="es-ES" sz="2600" dirty="0" err="1"/>
              <a:t>What</a:t>
            </a:r>
            <a:r>
              <a:rPr lang="es-ES" sz="2600" dirty="0"/>
              <a:t> </a:t>
            </a:r>
            <a:r>
              <a:rPr lang="es-ES" sz="2600" dirty="0" err="1"/>
              <a:t>about</a:t>
            </a:r>
            <a:r>
              <a:rPr lang="es-ES" sz="2600" dirty="0"/>
              <a:t> Software </a:t>
            </a:r>
            <a:r>
              <a:rPr lang="es-ES" sz="2600" dirty="0" err="1"/>
              <a:t>Sustainability</a:t>
            </a:r>
            <a:r>
              <a:rPr lang="es-ES" sz="2600" dirty="0"/>
              <a:t> in </a:t>
            </a:r>
            <a:r>
              <a:rPr lang="es-ES" sz="2600" dirty="0" err="1"/>
              <a:t>industry</a:t>
            </a:r>
            <a:r>
              <a:rPr lang="es-ES" sz="2600" dirty="0"/>
              <a:t>?</a:t>
            </a:r>
          </a:p>
        </p:txBody>
      </p:sp>
      <p:sp>
        <p:nvSpPr>
          <p:cNvPr id="4" name="Marcador de número de diapositiva 3">
            <a:extLst>
              <a:ext uri="{FF2B5EF4-FFF2-40B4-BE49-F238E27FC236}">
                <a16:creationId xmlns:a16="http://schemas.microsoft.com/office/drawing/2014/main" id="{229793EA-E41C-4FBB-ACC2-7C7FCA1CAD80}"/>
              </a:ext>
            </a:extLst>
          </p:cNvPr>
          <p:cNvSpPr>
            <a:spLocks noGrp="1"/>
          </p:cNvSpPr>
          <p:nvPr>
            <p:ph type="sldNum" sz="quarter" idx="12"/>
          </p:nvPr>
        </p:nvSpPr>
        <p:spPr/>
        <p:txBody>
          <a:bodyPr/>
          <a:lstStyle/>
          <a:p>
            <a:fld id="{132FADFE-3B8F-471C-ABF0-DBC7717ECBBC}" type="slidenum">
              <a:rPr lang="es-ES" smtClean="0"/>
              <a:pPr/>
              <a:t>30</a:t>
            </a:fld>
            <a:endParaRPr lang="es-ES" dirty="0"/>
          </a:p>
        </p:txBody>
      </p:sp>
      <p:graphicFrame>
        <p:nvGraphicFramePr>
          <p:cNvPr id="7" name="Diagrama 6">
            <a:extLst>
              <a:ext uri="{FF2B5EF4-FFF2-40B4-BE49-F238E27FC236}">
                <a16:creationId xmlns:a16="http://schemas.microsoft.com/office/drawing/2014/main" id="{657150C7-0568-40B5-9A89-E5761FAA4F3C}"/>
              </a:ext>
            </a:extLst>
          </p:cNvPr>
          <p:cNvGraphicFramePr/>
          <p:nvPr>
            <p:extLst>
              <p:ext uri="{D42A27DB-BD31-4B8C-83A1-F6EECF244321}">
                <p14:modId xmlns:p14="http://schemas.microsoft.com/office/powerpoint/2010/main" val="3352222083"/>
              </p:ext>
            </p:extLst>
          </p:nvPr>
        </p:nvGraphicFramePr>
        <p:xfrm>
          <a:off x="2362707" y="908720"/>
          <a:ext cx="5832650" cy="38884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a 7">
            <a:extLst>
              <a:ext uri="{FF2B5EF4-FFF2-40B4-BE49-F238E27FC236}">
                <a16:creationId xmlns:a16="http://schemas.microsoft.com/office/drawing/2014/main" id="{863F6B21-5AB4-45F7-ACED-AC2FA6FDFA1D}"/>
              </a:ext>
            </a:extLst>
          </p:cNvPr>
          <p:cNvGraphicFramePr/>
          <p:nvPr>
            <p:extLst>
              <p:ext uri="{D42A27DB-BD31-4B8C-83A1-F6EECF244321}">
                <p14:modId xmlns:p14="http://schemas.microsoft.com/office/powerpoint/2010/main" val="3151252597"/>
              </p:ext>
            </p:extLst>
          </p:nvPr>
        </p:nvGraphicFramePr>
        <p:xfrm>
          <a:off x="2555776" y="4472187"/>
          <a:ext cx="3394016" cy="22626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9" name="Imagen 8">
            <a:extLst>
              <a:ext uri="{FF2B5EF4-FFF2-40B4-BE49-F238E27FC236}">
                <a16:creationId xmlns:a16="http://schemas.microsoft.com/office/drawing/2014/main" id="{D0646870-EA8F-4DFA-90C3-6E3B2E895268}"/>
              </a:ext>
            </a:extLst>
          </p:cNvPr>
          <p:cNvPicPr>
            <a:picLocks noChangeAspect="1"/>
          </p:cNvPicPr>
          <p:nvPr/>
        </p:nvPicPr>
        <p:blipFill rotWithShape="1">
          <a:blip r:embed="rId13"/>
          <a:srcRect l="8678" r="68662" b="11581"/>
          <a:stretch/>
        </p:blipFill>
        <p:spPr>
          <a:xfrm>
            <a:off x="395536" y="1772816"/>
            <a:ext cx="2321004" cy="3456384"/>
          </a:xfrm>
          <a:prstGeom prst="rect">
            <a:avLst/>
          </a:prstGeom>
        </p:spPr>
      </p:pic>
    </p:spTree>
    <p:extLst>
      <p:ext uri="{BB962C8B-B14F-4D97-AF65-F5344CB8AC3E}">
        <p14:creationId xmlns:p14="http://schemas.microsoft.com/office/powerpoint/2010/main" val="3672928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D4CAC24-BB89-4E22-8BEF-B21377D67EC3}"/>
              </a:ext>
            </a:extLst>
          </p:cNvPr>
          <p:cNvSpPr>
            <a:spLocks noGrp="1"/>
          </p:cNvSpPr>
          <p:nvPr>
            <p:ph type="title"/>
          </p:nvPr>
        </p:nvSpPr>
        <p:spPr>
          <a:xfrm>
            <a:off x="395536" y="116632"/>
            <a:ext cx="7920880" cy="648072"/>
          </a:xfrm>
        </p:spPr>
        <p:txBody>
          <a:bodyPr/>
          <a:lstStyle/>
          <a:p>
            <a:r>
              <a:rPr lang="es-ES" sz="2600" dirty="0" err="1"/>
              <a:t>What</a:t>
            </a:r>
            <a:r>
              <a:rPr lang="es-ES" sz="2600" dirty="0"/>
              <a:t> </a:t>
            </a:r>
            <a:r>
              <a:rPr lang="es-ES" sz="2600" dirty="0" err="1"/>
              <a:t>about</a:t>
            </a:r>
            <a:r>
              <a:rPr lang="es-ES" sz="2600" dirty="0"/>
              <a:t> Software </a:t>
            </a:r>
            <a:r>
              <a:rPr lang="es-ES" sz="2600" dirty="0" err="1"/>
              <a:t>Sustainability</a:t>
            </a:r>
            <a:r>
              <a:rPr lang="es-ES" sz="2600" dirty="0"/>
              <a:t> in </a:t>
            </a:r>
            <a:r>
              <a:rPr lang="es-ES" sz="2600" dirty="0" err="1"/>
              <a:t>industry</a:t>
            </a:r>
            <a:r>
              <a:rPr lang="es-ES" sz="2600" dirty="0"/>
              <a:t>?</a:t>
            </a:r>
          </a:p>
        </p:txBody>
      </p:sp>
      <p:sp>
        <p:nvSpPr>
          <p:cNvPr id="4" name="Marcador de número de diapositiva 3">
            <a:extLst>
              <a:ext uri="{FF2B5EF4-FFF2-40B4-BE49-F238E27FC236}">
                <a16:creationId xmlns:a16="http://schemas.microsoft.com/office/drawing/2014/main" id="{229793EA-E41C-4FBB-ACC2-7C7FCA1CAD80}"/>
              </a:ext>
            </a:extLst>
          </p:cNvPr>
          <p:cNvSpPr>
            <a:spLocks noGrp="1"/>
          </p:cNvSpPr>
          <p:nvPr>
            <p:ph type="sldNum" sz="quarter" idx="12"/>
          </p:nvPr>
        </p:nvSpPr>
        <p:spPr/>
        <p:txBody>
          <a:bodyPr/>
          <a:lstStyle/>
          <a:p>
            <a:fld id="{132FADFE-3B8F-471C-ABF0-DBC7717ECBBC}" type="slidenum">
              <a:rPr lang="es-ES" smtClean="0"/>
              <a:pPr/>
              <a:t>31</a:t>
            </a:fld>
            <a:endParaRPr lang="es-ES" dirty="0"/>
          </a:p>
        </p:txBody>
      </p:sp>
      <p:sp>
        <p:nvSpPr>
          <p:cNvPr id="2" name="Rectangle 2">
            <a:extLst>
              <a:ext uri="{FF2B5EF4-FFF2-40B4-BE49-F238E27FC236}">
                <a16:creationId xmlns:a16="http://schemas.microsoft.com/office/drawing/2014/main" id="{F89313E4-0F07-4A51-85B3-47F4A02B4AA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9" name="Objeto 8">
            <a:extLst>
              <a:ext uri="{FF2B5EF4-FFF2-40B4-BE49-F238E27FC236}">
                <a16:creationId xmlns:a16="http://schemas.microsoft.com/office/drawing/2014/main" id="{F2A4F387-FDA3-494A-950D-8590436EBDD7}"/>
              </a:ext>
            </a:extLst>
          </p:cNvPr>
          <p:cNvGraphicFramePr>
            <a:graphicFrameLocks noChangeAspect="1"/>
          </p:cNvGraphicFramePr>
          <p:nvPr>
            <p:extLst>
              <p:ext uri="{D42A27DB-BD31-4B8C-83A1-F6EECF244321}">
                <p14:modId xmlns:p14="http://schemas.microsoft.com/office/powerpoint/2010/main" val="2129306706"/>
              </p:ext>
            </p:extLst>
          </p:nvPr>
        </p:nvGraphicFramePr>
        <p:xfrm>
          <a:off x="1835696" y="1412776"/>
          <a:ext cx="4824536" cy="4824536"/>
        </p:xfrm>
        <a:graphic>
          <a:graphicData uri="http://schemas.openxmlformats.org/presentationml/2006/ole">
            <mc:AlternateContent xmlns:mc="http://schemas.openxmlformats.org/markup-compatibility/2006">
              <mc:Choice xmlns:v="urn:schemas-microsoft-com:vml" Requires="v">
                <p:oleObj spid="_x0000_s3099" name="Visio" r:id="rId4" imgW="3743357" imgH="3743229" progId="Visio.Drawing.15">
                  <p:embed/>
                </p:oleObj>
              </mc:Choice>
              <mc:Fallback>
                <p:oleObj name="Visio" r:id="rId4" imgW="3743357" imgH="3743229"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1412776"/>
                        <a:ext cx="4824536" cy="4824536"/>
                      </a:xfrm>
                      <a:prstGeom prst="rect">
                        <a:avLst/>
                      </a:prstGeom>
                      <a:noFill/>
                    </p:spPr>
                  </p:pic>
                </p:oleObj>
              </mc:Fallback>
            </mc:AlternateContent>
          </a:graphicData>
        </a:graphic>
      </p:graphicFrame>
    </p:spTree>
    <p:extLst>
      <p:ext uri="{BB962C8B-B14F-4D97-AF65-F5344CB8AC3E}">
        <p14:creationId xmlns:p14="http://schemas.microsoft.com/office/powerpoint/2010/main" val="1714994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D4CAC24-BB89-4E22-8BEF-B21377D67EC3}"/>
              </a:ext>
            </a:extLst>
          </p:cNvPr>
          <p:cNvSpPr>
            <a:spLocks noGrp="1"/>
          </p:cNvSpPr>
          <p:nvPr>
            <p:ph type="title"/>
          </p:nvPr>
        </p:nvSpPr>
        <p:spPr>
          <a:xfrm>
            <a:off x="395536" y="116632"/>
            <a:ext cx="7920880" cy="648072"/>
          </a:xfrm>
        </p:spPr>
        <p:txBody>
          <a:bodyPr/>
          <a:lstStyle/>
          <a:p>
            <a:r>
              <a:rPr lang="es-ES" sz="2600" dirty="0" err="1"/>
              <a:t>What</a:t>
            </a:r>
            <a:r>
              <a:rPr lang="es-ES" sz="2600" dirty="0"/>
              <a:t> </a:t>
            </a:r>
            <a:r>
              <a:rPr lang="es-ES" sz="2600" dirty="0" err="1"/>
              <a:t>about</a:t>
            </a:r>
            <a:r>
              <a:rPr lang="es-ES" sz="2600" dirty="0"/>
              <a:t> Software </a:t>
            </a:r>
            <a:r>
              <a:rPr lang="es-ES" sz="2600" dirty="0" err="1"/>
              <a:t>Sustainability</a:t>
            </a:r>
            <a:r>
              <a:rPr lang="es-ES" sz="2600" dirty="0"/>
              <a:t> in </a:t>
            </a:r>
            <a:r>
              <a:rPr lang="es-ES" sz="2600" dirty="0" err="1"/>
              <a:t>industry</a:t>
            </a:r>
            <a:r>
              <a:rPr lang="es-ES" sz="2600" dirty="0"/>
              <a:t>?</a:t>
            </a:r>
          </a:p>
        </p:txBody>
      </p:sp>
      <p:sp>
        <p:nvSpPr>
          <p:cNvPr id="4" name="Marcador de número de diapositiva 3">
            <a:extLst>
              <a:ext uri="{FF2B5EF4-FFF2-40B4-BE49-F238E27FC236}">
                <a16:creationId xmlns:a16="http://schemas.microsoft.com/office/drawing/2014/main" id="{229793EA-E41C-4FBB-ACC2-7C7FCA1CAD80}"/>
              </a:ext>
            </a:extLst>
          </p:cNvPr>
          <p:cNvSpPr>
            <a:spLocks noGrp="1"/>
          </p:cNvSpPr>
          <p:nvPr>
            <p:ph type="sldNum" sz="quarter" idx="12"/>
          </p:nvPr>
        </p:nvSpPr>
        <p:spPr/>
        <p:txBody>
          <a:bodyPr/>
          <a:lstStyle/>
          <a:p>
            <a:fld id="{132FADFE-3B8F-471C-ABF0-DBC7717ECBBC}" type="slidenum">
              <a:rPr lang="es-ES" smtClean="0"/>
              <a:pPr/>
              <a:t>32</a:t>
            </a:fld>
            <a:endParaRPr lang="es-ES" dirty="0"/>
          </a:p>
        </p:txBody>
      </p:sp>
      <p:sp>
        <p:nvSpPr>
          <p:cNvPr id="2" name="Rectangle 2">
            <a:extLst>
              <a:ext uri="{FF2B5EF4-FFF2-40B4-BE49-F238E27FC236}">
                <a16:creationId xmlns:a16="http://schemas.microsoft.com/office/drawing/2014/main" id="{F89313E4-0F07-4A51-85B3-47F4A02B4AA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9" name="Objeto 8">
            <a:extLst>
              <a:ext uri="{FF2B5EF4-FFF2-40B4-BE49-F238E27FC236}">
                <a16:creationId xmlns:a16="http://schemas.microsoft.com/office/drawing/2014/main" id="{F2A4F387-FDA3-494A-950D-8590436EBDD7}"/>
              </a:ext>
            </a:extLst>
          </p:cNvPr>
          <p:cNvGraphicFramePr>
            <a:graphicFrameLocks noChangeAspect="1"/>
          </p:cNvGraphicFramePr>
          <p:nvPr>
            <p:extLst>
              <p:ext uri="{D42A27DB-BD31-4B8C-83A1-F6EECF244321}">
                <p14:modId xmlns:p14="http://schemas.microsoft.com/office/powerpoint/2010/main" val="4288112669"/>
              </p:ext>
            </p:extLst>
          </p:nvPr>
        </p:nvGraphicFramePr>
        <p:xfrm>
          <a:off x="6804248" y="1196752"/>
          <a:ext cx="1224136" cy="1224136"/>
        </p:xfrm>
        <a:graphic>
          <a:graphicData uri="http://schemas.openxmlformats.org/presentationml/2006/ole">
            <mc:AlternateContent xmlns:mc="http://schemas.openxmlformats.org/markup-compatibility/2006">
              <mc:Choice xmlns:v="urn:schemas-microsoft-com:vml" Requires="v">
                <p:oleObj spid="_x0000_s4122" name="Visio" r:id="rId4" imgW="3743357" imgH="3743229" progId="Visio.Drawing.15">
                  <p:embed/>
                </p:oleObj>
              </mc:Choice>
              <mc:Fallback>
                <p:oleObj name="Visio" r:id="rId4" imgW="3743357" imgH="3743229" progId="Visio.Drawing.15">
                  <p:embed/>
                  <p:pic>
                    <p:nvPicPr>
                      <p:cNvPr id="9" name="Objeto 8">
                        <a:extLst>
                          <a:ext uri="{FF2B5EF4-FFF2-40B4-BE49-F238E27FC236}">
                            <a16:creationId xmlns:a16="http://schemas.microsoft.com/office/drawing/2014/main" id="{F2A4F387-FDA3-494A-950D-8590436EBD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248" y="1196752"/>
                        <a:ext cx="1224136" cy="1224136"/>
                      </a:xfrm>
                      <a:prstGeom prst="rect">
                        <a:avLst/>
                      </a:prstGeom>
                      <a:noFill/>
                    </p:spPr>
                  </p:pic>
                </p:oleObj>
              </mc:Fallback>
            </mc:AlternateContent>
          </a:graphicData>
        </a:graphic>
      </p:graphicFrame>
      <p:cxnSp>
        <p:nvCxnSpPr>
          <p:cNvPr id="7" name="Conector recto de flecha 6">
            <a:extLst>
              <a:ext uri="{FF2B5EF4-FFF2-40B4-BE49-F238E27FC236}">
                <a16:creationId xmlns:a16="http://schemas.microsoft.com/office/drawing/2014/main" id="{966610FD-AAC4-45DD-AE78-2D76E78F43DC}"/>
              </a:ext>
            </a:extLst>
          </p:cNvPr>
          <p:cNvCxnSpPr>
            <a:cxnSpLocks/>
          </p:cNvCxnSpPr>
          <p:nvPr/>
        </p:nvCxnSpPr>
        <p:spPr>
          <a:xfrm>
            <a:off x="6084168" y="1196752"/>
            <a:ext cx="864096" cy="1440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0" name="picture" title="Insertando imagen...">
            <a:extLst>
              <a:ext uri="{FF2B5EF4-FFF2-40B4-BE49-F238E27FC236}">
                <a16:creationId xmlns:a16="http://schemas.microsoft.com/office/drawing/2014/main" id="{D5BDD183-EC38-4433-87AC-FFD8D9C1F6D2}"/>
              </a:ext>
            </a:extLst>
          </p:cNvPr>
          <p:cNvPicPr/>
          <p:nvPr/>
        </p:nvPicPr>
        <p:blipFill>
          <a:blip r:embed="rId6">
            <a:extLst>
              <a:ext uri="{28A0092B-C50C-407E-A947-70E740481C1C}">
                <a14:useLocalDpi xmlns:a14="http://schemas.microsoft.com/office/drawing/2010/main" val="0"/>
              </a:ext>
            </a:extLst>
          </a:blip>
          <a:stretch>
            <a:fillRect/>
          </a:stretch>
        </p:blipFill>
        <p:spPr>
          <a:xfrm>
            <a:off x="323528" y="2348880"/>
            <a:ext cx="6917565" cy="3588038"/>
          </a:xfrm>
          <a:prstGeom prst="rect">
            <a:avLst/>
          </a:prstGeom>
        </p:spPr>
      </p:pic>
    </p:spTree>
    <p:extLst>
      <p:ext uri="{BB962C8B-B14F-4D97-AF65-F5344CB8AC3E}">
        <p14:creationId xmlns:p14="http://schemas.microsoft.com/office/powerpoint/2010/main" val="2614568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D4CAC24-BB89-4E22-8BEF-B21377D67EC3}"/>
              </a:ext>
            </a:extLst>
          </p:cNvPr>
          <p:cNvSpPr>
            <a:spLocks noGrp="1"/>
          </p:cNvSpPr>
          <p:nvPr>
            <p:ph type="title"/>
          </p:nvPr>
        </p:nvSpPr>
        <p:spPr>
          <a:xfrm>
            <a:off x="395536" y="116632"/>
            <a:ext cx="7920880" cy="648072"/>
          </a:xfrm>
        </p:spPr>
        <p:txBody>
          <a:bodyPr/>
          <a:lstStyle/>
          <a:p>
            <a:r>
              <a:rPr lang="es-ES" sz="2600" dirty="0" err="1"/>
              <a:t>What</a:t>
            </a:r>
            <a:r>
              <a:rPr lang="es-ES" sz="2600" dirty="0"/>
              <a:t> </a:t>
            </a:r>
            <a:r>
              <a:rPr lang="es-ES" sz="2600" dirty="0" err="1"/>
              <a:t>about</a:t>
            </a:r>
            <a:r>
              <a:rPr lang="es-ES" sz="2600" dirty="0"/>
              <a:t> Software </a:t>
            </a:r>
            <a:r>
              <a:rPr lang="es-ES" sz="2600" dirty="0" err="1"/>
              <a:t>Sustainability</a:t>
            </a:r>
            <a:r>
              <a:rPr lang="es-ES" sz="2600" dirty="0"/>
              <a:t> in </a:t>
            </a:r>
            <a:r>
              <a:rPr lang="es-ES" sz="2600" dirty="0" err="1"/>
              <a:t>industry</a:t>
            </a:r>
            <a:r>
              <a:rPr lang="es-ES" sz="2600" dirty="0"/>
              <a:t>?</a:t>
            </a:r>
          </a:p>
        </p:txBody>
      </p:sp>
      <p:sp>
        <p:nvSpPr>
          <p:cNvPr id="4" name="Marcador de número de diapositiva 3">
            <a:extLst>
              <a:ext uri="{FF2B5EF4-FFF2-40B4-BE49-F238E27FC236}">
                <a16:creationId xmlns:a16="http://schemas.microsoft.com/office/drawing/2014/main" id="{229793EA-E41C-4FBB-ACC2-7C7FCA1CAD80}"/>
              </a:ext>
            </a:extLst>
          </p:cNvPr>
          <p:cNvSpPr>
            <a:spLocks noGrp="1"/>
          </p:cNvSpPr>
          <p:nvPr>
            <p:ph type="sldNum" sz="quarter" idx="12"/>
          </p:nvPr>
        </p:nvSpPr>
        <p:spPr/>
        <p:txBody>
          <a:bodyPr/>
          <a:lstStyle/>
          <a:p>
            <a:fld id="{132FADFE-3B8F-471C-ABF0-DBC7717ECBBC}" type="slidenum">
              <a:rPr lang="es-ES" smtClean="0"/>
              <a:pPr/>
              <a:t>33</a:t>
            </a:fld>
            <a:endParaRPr lang="es-ES" dirty="0"/>
          </a:p>
        </p:txBody>
      </p:sp>
      <p:sp>
        <p:nvSpPr>
          <p:cNvPr id="2" name="Rectangle 2">
            <a:extLst>
              <a:ext uri="{FF2B5EF4-FFF2-40B4-BE49-F238E27FC236}">
                <a16:creationId xmlns:a16="http://schemas.microsoft.com/office/drawing/2014/main" id="{F89313E4-0F07-4A51-85B3-47F4A02B4AA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9" name="Objeto 8">
            <a:extLst>
              <a:ext uri="{FF2B5EF4-FFF2-40B4-BE49-F238E27FC236}">
                <a16:creationId xmlns:a16="http://schemas.microsoft.com/office/drawing/2014/main" id="{F2A4F387-FDA3-494A-950D-8590436EBDD7}"/>
              </a:ext>
            </a:extLst>
          </p:cNvPr>
          <p:cNvGraphicFramePr>
            <a:graphicFrameLocks noChangeAspect="1"/>
          </p:cNvGraphicFramePr>
          <p:nvPr/>
        </p:nvGraphicFramePr>
        <p:xfrm>
          <a:off x="6804248" y="1196752"/>
          <a:ext cx="1224136" cy="1224136"/>
        </p:xfrm>
        <a:graphic>
          <a:graphicData uri="http://schemas.openxmlformats.org/presentationml/2006/ole">
            <mc:AlternateContent xmlns:mc="http://schemas.openxmlformats.org/markup-compatibility/2006">
              <mc:Choice xmlns:v="urn:schemas-microsoft-com:vml" Requires="v">
                <p:oleObj spid="_x0000_s5146" name="Visio" r:id="rId4" imgW="3743357" imgH="3743229" progId="Visio.Drawing.15">
                  <p:embed/>
                </p:oleObj>
              </mc:Choice>
              <mc:Fallback>
                <p:oleObj name="Visio" r:id="rId4" imgW="3743357" imgH="3743229" progId="Visio.Drawing.15">
                  <p:embed/>
                  <p:pic>
                    <p:nvPicPr>
                      <p:cNvPr id="9" name="Objeto 8">
                        <a:extLst>
                          <a:ext uri="{FF2B5EF4-FFF2-40B4-BE49-F238E27FC236}">
                            <a16:creationId xmlns:a16="http://schemas.microsoft.com/office/drawing/2014/main" id="{F2A4F387-FDA3-494A-950D-8590436EBD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248" y="1196752"/>
                        <a:ext cx="1224136" cy="1224136"/>
                      </a:xfrm>
                      <a:prstGeom prst="rect">
                        <a:avLst/>
                      </a:prstGeom>
                      <a:noFill/>
                    </p:spPr>
                  </p:pic>
                </p:oleObj>
              </mc:Fallback>
            </mc:AlternateContent>
          </a:graphicData>
        </a:graphic>
      </p:graphicFrame>
      <p:cxnSp>
        <p:nvCxnSpPr>
          <p:cNvPr id="7" name="Conector recto de flecha 6">
            <a:extLst>
              <a:ext uri="{FF2B5EF4-FFF2-40B4-BE49-F238E27FC236}">
                <a16:creationId xmlns:a16="http://schemas.microsoft.com/office/drawing/2014/main" id="{966610FD-AAC4-45DD-AE78-2D76E78F43DC}"/>
              </a:ext>
            </a:extLst>
          </p:cNvPr>
          <p:cNvCxnSpPr>
            <a:cxnSpLocks/>
          </p:cNvCxnSpPr>
          <p:nvPr/>
        </p:nvCxnSpPr>
        <p:spPr>
          <a:xfrm>
            <a:off x="6084168" y="1196752"/>
            <a:ext cx="864096" cy="1440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 name="picture">
            <a:extLst>
              <a:ext uri="{FF2B5EF4-FFF2-40B4-BE49-F238E27FC236}">
                <a16:creationId xmlns:a16="http://schemas.microsoft.com/office/drawing/2014/main" id="{AC38D522-96C8-4309-8534-307AAAA2641C}"/>
              </a:ext>
            </a:extLst>
          </p:cNvPr>
          <p:cNvPicPr/>
          <p:nvPr/>
        </p:nvPicPr>
        <p:blipFill>
          <a:blip r:embed="rId6">
            <a:extLst>
              <a:ext uri="{28A0092B-C50C-407E-A947-70E740481C1C}">
                <a14:useLocalDpi xmlns:a14="http://schemas.microsoft.com/office/drawing/2010/main" val="0"/>
              </a:ext>
            </a:extLst>
          </a:blip>
          <a:stretch>
            <a:fillRect/>
          </a:stretch>
        </p:blipFill>
        <p:spPr>
          <a:xfrm>
            <a:off x="872872" y="1995487"/>
            <a:ext cx="6075392" cy="3809777"/>
          </a:xfrm>
          <a:prstGeom prst="rect">
            <a:avLst/>
          </a:prstGeom>
        </p:spPr>
      </p:pic>
    </p:spTree>
    <p:extLst>
      <p:ext uri="{BB962C8B-B14F-4D97-AF65-F5344CB8AC3E}">
        <p14:creationId xmlns:p14="http://schemas.microsoft.com/office/powerpoint/2010/main" val="3377356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D4CAC24-BB89-4E22-8BEF-B21377D67EC3}"/>
              </a:ext>
            </a:extLst>
          </p:cNvPr>
          <p:cNvSpPr>
            <a:spLocks noGrp="1"/>
          </p:cNvSpPr>
          <p:nvPr>
            <p:ph type="title"/>
          </p:nvPr>
        </p:nvSpPr>
        <p:spPr>
          <a:xfrm>
            <a:off x="395536" y="116632"/>
            <a:ext cx="7920880" cy="648072"/>
          </a:xfrm>
        </p:spPr>
        <p:txBody>
          <a:bodyPr/>
          <a:lstStyle/>
          <a:p>
            <a:r>
              <a:rPr lang="es-ES" sz="2600" dirty="0" err="1"/>
              <a:t>What</a:t>
            </a:r>
            <a:r>
              <a:rPr lang="es-ES" sz="2600" dirty="0"/>
              <a:t> </a:t>
            </a:r>
            <a:r>
              <a:rPr lang="es-ES" sz="2600" dirty="0" err="1"/>
              <a:t>about</a:t>
            </a:r>
            <a:r>
              <a:rPr lang="es-ES" sz="2600" dirty="0"/>
              <a:t> Software </a:t>
            </a:r>
            <a:r>
              <a:rPr lang="es-ES" sz="2600" dirty="0" err="1"/>
              <a:t>Sustainability</a:t>
            </a:r>
            <a:r>
              <a:rPr lang="es-ES" sz="2600" dirty="0"/>
              <a:t> in </a:t>
            </a:r>
            <a:r>
              <a:rPr lang="es-ES" sz="2600" dirty="0" err="1"/>
              <a:t>industry</a:t>
            </a:r>
            <a:r>
              <a:rPr lang="es-ES" sz="2600" dirty="0"/>
              <a:t>?</a:t>
            </a:r>
          </a:p>
        </p:txBody>
      </p:sp>
      <p:sp>
        <p:nvSpPr>
          <p:cNvPr id="4" name="Marcador de número de diapositiva 3">
            <a:extLst>
              <a:ext uri="{FF2B5EF4-FFF2-40B4-BE49-F238E27FC236}">
                <a16:creationId xmlns:a16="http://schemas.microsoft.com/office/drawing/2014/main" id="{229793EA-E41C-4FBB-ACC2-7C7FCA1CAD80}"/>
              </a:ext>
            </a:extLst>
          </p:cNvPr>
          <p:cNvSpPr>
            <a:spLocks noGrp="1"/>
          </p:cNvSpPr>
          <p:nvPr>
            <p:ph type="sldNum" sz="quarter" idx="12"/>
          </p:nvPr>
        </p:nvSpPr>
        <p:spPr/>
        <p:txBody>
          <a:bodyPr/>
          <a:lstStyle/>
          <a:p>
            <a:fld id="{132FADFE-3B8F-471C-ABF0-DBC7717ECBBC}" type="slidenum">
              <a:rPr lang="es-ES" smtClean="0"/>
              <a:pPr/>
              <a:t>34</a:t>
            </a:fld>
            <a:endParaRPr lang="es-ES" dirty="0"/>
          </a:p>
        </p:txBody>
      </p:sp>
      <p:sp>
        <p:nvSpPr>
          <p:cNvPr id="2" name="Rectangle 2">
            <a:extLst>
              <a:ext uri="{FF2B5EF4-FFF2-40B4-BE49-F238E27FC236}">
                <a16:creationId xmlns:a16="http://schemas.microsoft.com/office/drawing/2014/main" id="{F89313E4-0F07-4A51-85B3-47F4A02B4AA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9" name="Objeto 8">
            <a:extLst>
              <a:ext uri="{FF2B5EF4-FFF2-40B4-BE49-F238E27FC236}">
                <a16:creationId xmlns:a16="http://schemas.microsoft.com/office/drawing/2014/main" id="{F2A4F387-FDA3-494A-950D-8590436EBDD7}"/>
              </a:ext>
            </a:extLst>
          </p:cNvPr>
          <p:cNvGraphicFramePr>
            <a:graphicFrameLocks noChangeAspect="1"/>
          </p:cNvGraphicFramePr>
          <p:nvPr/>
        </p:nvGraphicFramePr>
        <p:xfrm>
          <a:off x="6804248" y="1196752"/>
          <a:ext cx="1224136" cy="1224136"/>
        </p:xfrm>
        <a:graphic>
          <a:graphicData uri="http://schemas.openxmlformats.org/presentationml/2006/ole">
            <mc:AlternateContent xmlns:mc="http://schemas.openxmlformats.org/markup-compatibility/2006">
              <mc:Choice xmlns:v="urn:schemas-microsoft-com:vml" Requires="v">
                <p:oleObj spid="_x0000_s6171" name="Visio" r:id="rId4" imgW="3743357" imgH="3743229" progId="Visio.Drawing.15">
                  <p:embed/>
                </p:oleObj>
              </mc:Choice>
              <mc:Fallback>
                <p:oleObj name="Visio" r:id="rId4" imgW="3743357" imgH="3743229" progId="Visio.Drawing.15">
                  <p:embed/>
                  <p:pic>
                    <p:nvPicPr>
                      <p:cNvPr id="9" name="Objeto 8">
                        <a:extLst>
                          <a:ext uri="{FF2B5EF4-FFF2-40B4-BE49-F238E27FC236}">
                            <a16:creationId xmlns:a16="http://schemas.microsoft.com/office/drawing/2014/main" id="{F2A4F387-FDA3-494A-950D-8590436EBD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248" y="1196752"/>
                        <a:ext cx="1224136" cy="1224136"/>
                      </a:xfrm>
                      <a:prstGeom prst="rect">
                        <a:avLst/>
                      </a:prstGeom>
                      <a:noFill/>
                    </p:spPr>
                  </p:pic>
                </p:oleObj>
              </mc:Fallback>
            </mc:AlternateContent>
          </a:graphicData>
        </a:graphic>
      </p:graphicFrame>
      <p:cxnSp>
        <p:nvCxnSpPr>
          <p:cNvPr id="7" name="Conector recto de flecha 6">
            <a:extLst>
              <a:ext uri="{FF2B5EF4-FFF2-40B4-BE49-F238E27FC236}">
                <a16:creationId xmlns:a16="http://schemas.microsoft.com/office/drawing/2014/main" id="{966610FD-AAC4-45DD-AE78-2D76E78F43DC}"/>
              </a:ext>
            </a:extLst>
          </p:cNvPr>
          <p:cNvCxnSpPr>
            <a:cxnSpLocks/>
          </p:cNvCxnSpPr>
          <p:nvPr/>
        </p:nvCxnSpPr>
        <p:spPr>
          <a:xfrm>
            <a:off x="6169087" y="1488762"/>
            <a:ext cx="864096" cy="1440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 name="picture">
            <a:extLst>
              <a:ext uri="{FF2B5EF4-FFF2-40B4-BE49-F238E27FC236}">
                <a16:creationId xmlns:a16="http://schemas.microsoft.com/office/drawing/2014/main" id="{0FC0BD20-EF31-4A04-8D7D-F692E8C14EE2}"/>
              </a:ext>
            </a:extLst>
          </p:cNvPr>
          <p:cNvPicPr/>
          <p:nvPr/>
        </p:nvPicPr>
        <p:blipFill>
          <a:blip r:embed="rId6">
            <a:extLst>
              <a:ext uri="{28A0092B-C50C-407E-A947-70E740481C1C}">
                <a14:useLocalDpi xmlns:a14="http://schemas.microsoft.com/office/drawing/2010/main" val="0"/>
              </a:ext>
            </a:extLst>
          </a:blip>
          <a:stretch>
            <a:fillRect/>
          </a:stretch>
        </p:blipFill>
        <p:spPr>
          <a:xfrm>
            <a:off x="-76951" y="2064825"/>
            <a:ext cx="7313247" cy="4388477"/>
          </a:xfrm>
          <a:prstGeom prst="rect">
            <a:avLst/>
          </a:prstGeom>
        </p:spPr>
      </p:pic>
    </p:spTree>
    <p:extLst>
      <p:ext uri="{BB962C8B-B14F-4D97-AF65-F5344CB8AC3E}">
        <p14:creationId xmlns:p14="http://schemas.microsoft.com/office/powerpoint/2010/main" val="4164872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D4CAC24-BB89-4E22-8BEF-B21377D67EC3}"/>
              </a:ext>
            </a:extLst>
          </p:cNvPr>
          <p:cNvSpPr>
            <a:spLocks noGrp="1"/>
          </p:cNvSpPr>
          <p:nvPr>
            <p:ph type="title"/>
          </p:nvPr>
        </p:nvSpPr>
        <p:spPr>
          <a:xfrm>
            <a:off x="395536" y="116632"/>
            <a:ext cx="7920880" cy="648072"/>
          </a:xfrm>
        </p:spPr>
        <p:txBody>
          <a:bodyPr/>
          <a:lstStyle/>
          <a:p>
            <a:r>
              <a:rPr lang="es-ES" sz="2600" dirty="0" err="1"/>
              <a:t>What</a:t>
            </a:r>
            <a:r>
              <a:rPr lang="es-ES" sz="2600" dirty="0"/>
              <a:t> </a:t>
            </a:r>
            <a:r>
              <a:rPr lang="es-ES" sz="2600" dirty="0" err="1"/>
              <a:t>about</a:t>
            </a:r>
            <a:r>
              <a:rPr lang="es-ES" sz="2600" dirty="0"/>
              <a:t> Software </a:t>
            </a:r>
            <a:r>
              <a:rPr lang="es-ES" sz="2600" dirty="0" err="1"/>
              <a:t>Sustainability</a:t>
            </a:r>
            <a:r>
              <a:rPr lang="es-ES" sz="2600" dirty="0"/>
              <a:t> in </a:t>
            </a:r>
            <a:r>
              <a:rPr lang="es-ES" sz="2600" dirty="0" err="1"/>
              <a:t>industry</a:t>
            </a:r>
            <a:r>
              <a:rPr lang="es-ES" sz="2600" dirty="0"/>
              <a:t>?</a:t>
            </a:r>
          </a:p>
        </p:txBody>
      </p:sp>
      <p:sp>
        <p:nvSpPr>
          <p:cNvPr id="4" name="Marcador de número de diapositiva 3">
            <a:extLst>
              <a:ext uri="{FF2B5EF4-FFF2-40B4-BE49-F238E27FC236}">
                <a16:creationId xmlns:a16="http://schemas.microsoft.com/office/drawing/2014/main" id="{229793EA-E41C-4FBB-ACC2-7C7FCA1CAD80}"/>
              </a:ext>
            </a:extLst>
          </p:cNvPr>
          <p:cNvSpPr>
            <a:spLocks noGrp="1"/>
          </p:cNvSpPr>
          <p:nvPr>
            <p:ph type="sldNum" sz="quarter" idx="12"/>
          </p:nvPr>
        </p:nvSpPr>
        <p:spPr/>
        <p:txBody>
          <a:bodyPr/>
          <a:lstStyle/>
          <a:p>
            <a:fld id="{132FADFE-3B8F-471C-ABF0-DBC7717ECBBC}" type="slidenum">
              <a:rPr lang="es-ES" smtClean="0"/>
              <a:pPr/>
              <a:t>35</a:t>
            </a:fld>
            <a:endParaRPr lang="es-ES" dirty="0"/>
          </a:p>
        </p:txBody>
      </p:sp>
      <p:sp>
        <p:nvSpPr>
          <p:cNvPr id="2" name="Rectangle 2">
            <a:extLst>
              <a:ext uri="{FF2B5EF4-FFF2-40B4-BE49-F238E27FC236}">
                <a16:creationId xmlns:a16="http://schemas.microsoft.com/office/drawing/2014/main" id="{F89313E4-0F07-4A51-85B3-47F4A02B4AA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0" name="picture">
            <a:extLst>
              <a:ext uri="{FF2B5EF4-FFF2-40B4-BE49-F238E27FC236}">
                <a16:creationId xmlns:a16="http://schemas.microsoft.com/office/drawing/2014/main" id="{B5F587E4-BE88-4B84-BA20-98E6E7B9B5C0}"/>
              </a:ext>
            </a:extLst>
          </p:cNvPr>
          <p:cNvPicPr/>
          <p:nvPr/>
        </p:nvPicPr>
        <p:blipFill>
          <a:blip r:embed="rId4">
            <a:extLst>
              <a:ext uri="{28A0092B-C50C-407E-A947-70E740481C1C}">
                <a14:useLocalDpi xmlns:a14="http://schemas.microsoft.com/office/drawing/2010/main" val="0"/>
              </a:ext>
            </a:extLst>
          </a:blip>
          <a:stretch>
            <a:fillRect/>
          </a:stretch>
        </p:blipFill>
        <p:spPr>
          <a:xfrm>
            <a:off x="2051720" y="844100"/>
            <a:ext cx="4026140" cy="2440884"/>
          </a:xfrm>
          <a:prstGeom prst="rect">
            <a:avLst/>
          </a:prstGeom>
        </p:spPr>
      </p:pic>
      <p:pic>
        <p:nvPicPr>
          <p:cNvPr id="11" name="picture">
            <a:extLst>
              <a:ext uri="{FF2B5EF4-FFF2-40B4-BE49-F238E27FC236}">
                <a16:creationId xmlns:a16="http://schemas.microsoft.com/office/drawing/2014/main" id="{DDF58EB8-980F-416E-95DF-F6AD246E32D5}"/>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75772" y="3428367"/>
            <a:ext cx="3944582" cy="2440877"/>
          </a:xfrm>
          <a:prstGeom prst="rect">
            <a:avLst/>
          </a:prstGeom>
        </p:spPr>
      </p:pic>
      <p:pic>
        <p:nvPicPr>
          <p:cNvPr id="12" name="picture">
            <a:extLst>
              <a:ext uri="{FF2B5EF4-FFF2-40B4-BE49-F238E27FC236}">
                <a16:creationId xmlns:a16="http://schemas.microsoft.com/office/drawing/2014/main" id="{36C8A062-266E-4181-AF4B-8E24C4A5F613}"/>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317047" y="4293096"/>
            <a:ext cx="3944582" cy="2292789"/>
          </a:xfrm>
          <a:prstGeom prst="rect">
            <a:avLst/>
          </a:prstGeom>
        </p:spPr>
      </p:pic>
      <p:graphicFrame>
        <p:nvGraphicFramePr>
          <p:cNvPr id="13" name="Objeto 12">
            <a:extLst>
              <a:ext uri="{FF2B5EF4-FFF2-40B4-BE49-F238E27FC236}">
                <a16:creationId xmlns:a16="http://schemas.microsoft.com/office/drawing/2014/main" id="{C89B19B9-0521-45FE-996B-90BA56299561}"/>
              </a:ext>
            </a:extLst>
          </p:cNvPr>
          <p:cNvGraphicFramePr>
            <a:graphicFrameLocks noChangeAspect="1"/>
          </p:cNvGraphicFramePr>
          <p:nvPr/>
        </p:nvGraphicFramePr>
        <p:xfrm>
          <a:off x="6804248" y="1196752"/>
          <a:ext cx="1224136" cy="1224136"/>
        </p:xfrm>
        <a:graphic>
          <a:graphicData uri="http://schemas.openxmlformats.org/presentationml/2006/ole">
            <mc:AlternateContent xmlns:mc="http://schemas.openxmlformats.org/markup-compatibility/2006">
              <mc:Choice xmlns:v="urn:schemas-microsoft-com:vml" Requires="v">
                <p:oleObj spid="_x0000_s21532" name="Visio" r:id="rId7" imgW="3743357" imgH="3743229" progId="Visio.Drawing.15">
                  <p:embed/>
                </p:oleObj>
              </mc:Choice>
              <mc:Fallback>
                <p:oleObj name="Visio" r:id="rId7" imgW="3743357" imgH="3743229" progId="Visio.Drawing.15">
                  <p:embed/>
                  <p:pic>
                    <p:nvPicPr>
                      <p:cNvPr id="9" name="Objeto 8">
                        <a:extLst>
                          <a:ext uri="{FF2B5EF4-FFF2-40B4-BE49-F238E27FC236}">
                            <a16:creationId xmlns:a16="http://schemas.microsoft.com/office/drawing/2014/main" id="{F2A4F387-FDA3-494A-950D-8590436EBD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04248" y="1196752"/>
                        <a:ext cx="1224136" cy="1224136"/>
                      </a:xfrm>
                      <a:prstGeom prst="rect">
                        <a:avLst/>
                      </a:prstGeom>
                      <a:noFill/>
                    </p:spPr>
                  </p:pic>
                </p:oleObj>
              </mc:Fallback>
            </mc:AlternateContent>
          </a:graphicData>
        </a:graphic>
      </p:graphicFrame>
      <p:cxnSp>
        <p:nvCxnSpPr>
          <p:cNvPr id="14" name="Conector recto de flecha 13">
            <a:extLst>
              <a:ext uri="{FF2B5EF4-FFF2-40B4-BE49-F238E27FC236}">
                <a16:creationId xmlns:a16="http://schemas.microsoft.com/office/drawing/2014/main" id="{731C1AFF-A1A6-4A70-88B2-46E9CC7B1B0F}"/>
              </a:ext>
            </a:extLst>
          </p:cNvPr>
          <p:cNvCxnSpPr>
            <a:cxnSpLocks/>
          </p:cNvCxnSpPr>
          <p:nvPr/>
        </p:nvCxnSpPr>
        <p:spPr>
          <a:xfrm>
            <a:off x="6169087" y="1488762"/>
            <a:ext cx="864096" cy="1440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70997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D4CAC24-BB89-4E22-8BEF-B21377D67EC3}"/>
              </a:ext>
            </a:extLst>
          </p:cNvPr>
          <p:cNvSpPr>
            <a:spLocks noGrp="1"/>
          </p:cNvSpPr>
          <p:nvPr>
            <p:ph type="title"/>
          </p:nvPr>
        </p:nvSpPr>
        <p:spPr>
          <a:xfrm>
            <a:off x="395536" y="116632"/>
            <a:ext cx="7920880" cy="648072"/>
          </a:xfrm>
        </p:spPr>
        <p:txBody>
          <a:bodyPr/>
          <a:lstStyle/>
          <a:p>
            <a:r>
              <a:rPr lang="es-ES" sz="2600" dirty="0" err="1"/>
              <a:t>What</a:t>
            </a:r>
            <a:r>
              <a:rPr lang="es-ES" sz="2600" dirty="0"/>
              <a:t> </a:t>
            </a:r>
            <a:r>
              <a:rPr lang="es-ES" sz="2600" dirty="0" err="1"/>
              <a:t>about</a:t>
            </a:r>
            <a:r>
              <a:rPr lang="es-ES" sz="2600" dirty="0"/>
              <a:t> Software </a:t>
            </a:r>
            <a:r>
              <a:rPr lang="es-ES" sz="2600" dirty="0" err="1"/>
              <a:t>Sustainability</a:t>
            </a:r>
            <a:r>
              <a:rPr lang="es-ES" sz="2600" dirty="0"/>
              <a:t> in </a:t>
            </a:r>
            <a:r>
              <a:rPr lang="es-ES" sz="2600" dirty="0" err="1"/>
              <a:t>industry</a:t>
            </a:r>
            <a:r>
              <a:rPr lang="es-ES" sz="2600" dirty="0"/>
              <a:t>?</a:t>
            </a:r>
          </a:p>
        </p:txBody>
      </p:sp>
      <p:sp>
        <p:nvSpPr>
          <p:cNvPr id="4" name="Marcador de número de diapositiva 3">
            <a:extLst>
              <a:ext uri="{FF2B5EF4-FFF2-40B4-BE49-F238E27FC236}">
                <a16:creationId xmlns:a16="http://schemas.microsoft.com/office/drawing/2014/main" id="{229793EA-E41C-4FBB-ACC2-7C7FCA1CAD80}"/>
              </a:ext>
            </a:extLst>
          </p:cNvPr>
          <p:cNvSpPr>
            <a:spLocks noGrp="1"/>
          </p:cNvSpPr>
          <p:nvPr>
            <p:ph type="sldNum" sz="quarter" idx="12"/>
          </p:nvPr>
        </p:nvSpPr>
        <p:spPr/>
        <p:txBody>
          <a:bodyPr/>
          <a:lstStyle/>
          <a:p>
            <a:fld id="{132FADFE-3B8F-471C-ABF0-DBC7717ECBBC}" type="slidenum">
              <a:rPr lang="es-ES" smtClean="0"/>
              <a:pPr/>
              <a:t>36</a:t>
            </a:fld>
            <a:endParaRPr lang="es-ES" dirty="0"/>
          </a:p>
        </p:txBody>
      </p:sp>
      <p:sp>
        <p:nvSpPr>
          <p:cNvPr id="2" name="Rectangle 2">
            <a:extLst>
              <a:ext uri="{FF2B5EF4-FFF2-40B4-BE49-F238E27FC236}">
                <a16:creationId xmlns:a16="http://schemas.microsoft.com/office/drawing/2014/main" id="{F89313E4-0F07-4A51-85B3-47F4A02B4AA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9" name="Objeto 8">
            <a:extLst>
              <a:ext uri="{FF2B5EF4-FFF2-40B4-BE49-F238E27FC236}">
                <a16:creationId xmlns:a16="http://schemas.microsoft.com/office/drawing/2014/main" id="{F2A4F387-FDA3-494A-950D-8590436EBDD7}"/>
              </a:ext>
            </a:extLst>
          </p:cNvPr>
          <p:cNvGraphicFramePr>
            <a:graphicFrameLocks noChangeAspect="1"/>
          </p:cNvGraphicFramePr>
          <p:nvPr/>
        </p:nvGraphicFramePr>
        <p:xfrm>
          <a:off x="6804248" y="1196752"/>
          <a:ext cx="1224136" cy="1224136"/>
        </p:xfrm>
        <a:graphic>
          <a:graphicData uri="http://schemas.openxmlformats.org/presentationml/2006/ole">
            <mc:AlternateContent xmlns:mc="http://schemas.openxmlformats.org/markup-compatibility/2006">
              <mc:Choice xmlns:v="urn:schemas-microsoft-com:vml" Requires="v">
                <p:oleObj spid="_x0000_s24601" name="Visio" r:id="rId4" imgW="3743357" imgH="3743229" progId="Visio.Drawing.15">
                  <p:embed/>
                </p:oleObj>
              </mc:Choice>
              <mc:Fallback>
                <p:oleObj name="Visio" r:id="rId4" imgW="3743357" imgH="3743229" progId="Visio.Drawing.15">
                  <p:embed/>
                  <p:pic>
                    <p:nvPicPr>
                      <p:cNvPr id="9" name="Objeto 8">
                        <a:extLst>
                          <a:ext uri="{FF2B5EF4-FFF2-40B4-BE49-F238E27FC236}">
                            <a16:creationId xmlns:a16="http://schemas.microsoft.com/office/drawing/2014/main" id="{F2A4F387-FDA3-494A-950D-8590436EBD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248" y="1196752"/>
                        <a:ext cx="1224136" cy="1224136"/>
                      </a:xfrm>
                      <a:prstGeom prst="rect">
                        <a:avLst/>
                      </a:prstGeom>
                      <a:noFill/>
                    </p:spPr>
                  </p:pic>
                </p:oleObj>
              </mc:Fallback>
            </mc:AlternateContent>
          </a:graphicData>
        </a:graphic>
      </p:graphicFrame>
      <p:cxnSp>
        <p:nvCxnSpPr>
          <p:cNvPr id="7" name="Conector recto de flecha 6">
            <a:extLst>
              <a:ext uri="{FF2B5EF4-FFF2-40B4-BE49-F238E27FC236}">
                <a16:creationId xmlns:a16="http://schemas.microsoft.com/office/drawing/2014/main" id="{966610FD-AAC4-45DD-AE78-2D76E78F43DC}"/>
              </a:ext>
            </a:extLst>
          </p:cNvPr>
          <p:cNvCxnSpPr>
            <a:cxnSpLocks/>
          </p:cNvCxnSpPr>
          <p:nvPr/>
        </p:nvCxnSpPr>
        <p:spPr>
          <a:xfrm>
            <a:off x="6444208" y="1916832"/>
            <a:ext cx="864096" cy="1440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 name="picture">
            <a:extLst>
              <a:ext uri="{FF2B5EF4-FFF2-40B4-BE49-F238E27FC236}">
                <a16:creationId xmlns:a16="http://schemas.microsoft.com/office/drawing/2014/main" id="{C7A33207-4AD4-4F79-B9A7-583A0999FE1C}"/>
              </a:ext>
            </a:extLst>
          </p:cNvPr>
          <p:cNvPicPr/>
          <p:nvPr/>
        </p:nvPicPr>
        <p:blipFill>
          <a:blip r:embed="rId6">
            <a:extLst>
              <a:ext uri="{28A0092B-C50C-407E-A947-70E740481C1C}">
                <a14:useLocalDpi xmlns:a14="http://schemas.microsoft.com/office/drawing/2010/main" val="0"/>
              </a:ext>
            </a:extLst>
          </a:blip>
          <a:stretch>
            <a:fillRect/>
          </a:stretch>
        </p:blipFill>
        <p:spPr>
          <a:xfrm>
            <a:off x="426454" y="2511779"/>
            <a:ext cx="3358783" cy="3509509"/>
          </a:xfrm>
          <a:prstGeom prst="rect">
            <a:avLst/>
          </a:prstGeom>
        </p:spPr>
      </p:pic>
      <p:pic>
        <p:nvPicPr>
          <p:cNvPr id="10" name="picture">
            <a:extLst>
              <a:ext uri="{FF2B5EF4-FFF2-40B4-BE49-F238E27FC236}">
                <a16:creationId xmlns:a16="http://schemas.microsoft.com/office/drawing/2014/main" id="{002F19C4-17C4-48C9-8E0B-118268DEB92A}"/>
              </a:ext>
            </a:extLst>
          </p:cNvPr>
          <p:cNvPicPr/>
          <p:nvPr/>
        </p:nvPicPr>
        <p:blipFill>
          <a:blip r:embed="rId7">
            <a:extLst>
              <a:ext uri="{28A0092B-C50C-407E-A947-70E740481C1C}">
                <a14:useLocalDpi xmlns:a14="http://schemas.microsoft.com/office/drawing/2010/main" val="0"/>
              </a:ext>
            </a:extLst>
          </a:blip>
          <a:stretch>
            <a:fillRect/>
          </a:stretch>
        </p:blipFill>
        <p:spPr>
          <a:xfrm>
            <a:off x="4139952" y="2524553"/>
            <a:ext cx="3744416" cy="3483963"/>
          </a:xfrm>
          <a:prstGeom prst="rect">
            <a:avLst/>
          </a:prstGeom>
        </p:spPr>
      </p:pic>
    </p:spTree>
    <p:extLst>
      <p:ext uri="{BB962C8B-B14F-4D97-AF65-F5344CB8AC3E}">
        <p14:creationId xmlns:p14="http://schemas.microsoft.com/office/powerpoint/2010/main" val="41343661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D4CAC24-BB89-4E22-8BEF-B21377D67EC3}"/>
              </a:ext>
            </a:extLst>
          </p:cNvPr>
          <p:cNvSpPr>
            <a:spLocks noGrp="1"/>
          </p:cNvSpPr>
          <p:nvPr>
            <p:ph type="title"/>
          </p:nvPr>
        </p:nvSpPr>
        <p:spPr>
          <a:xfrm>
            <a:off x="395536" y="116632"/>
            <a:ext cx="7920880" cy="648072"/>
          </a:xfrm>
        </p:spPr>
        <p:txBody>
          <a:bodyPr/>
          <a:lstStyle/>
          <a:p>
            <a:r>
              <a:rPr lang="es-ES" sz="2600" dirty="0" err="1"/>
              <a:t>What</a:t>
            </a:r>
            <a:r>
              <a:rPr lang="es-ES" sz="2600" dirty="0"/>
              <a:t> </a:t>
            </a:r>
            <a:r>
              <a:rPr lang="es-ES" sz="2600" dirty="0" err="1"/>
              <a:t>about</a:t>
            </a:r>
            <a:r>
              <a:rPr lang="es-ES" sz="2600" dirty="0"/>
              <a:t> Software </a:t>
            </a:r>
            <a:r>
              <a:rPr lang="es-ES" sz="2600" dirty="0" err="1"/>
              <a:t>Sustainability</a:t>
            </a:r>
            <a:r>
              <a:rPr lang="es-ES" sz="2600" dirty="0"/>
              <a:t> in </a:t>
            </a:r>
            <a:r>
              <a:rPr lang="es-ES" sz="2600" dirty="0" err="1"/>
              <a:t>industry</a:t>
            </a:r>
            <a:r>
              <a:rPr lang="es-ES" sz="2600" dirty="0"/>
              <a:t>?</a:t>
            </a:r>
          </a:p>
        </p:txBody>
      </p:sp>
      <p:sp>
        <p:nvSpPr>
          <p:cNvPr id="4" name="Marcador de número de diapositiva 3">
            <a:extLst>
              <a:ext uri="{FF2B5EF4-FFF2-40B4-BE49-F238E27FC236}">
                <a16:creationId xmlns:a16="http://schemas.microsoft.com/office/drawing/2014/main" id="{229793EA-E41C-4FBB-ACC2-7C7FCA1CAD80}"/>
              </a:ext>
            </a:extLst>
          </p:cNvPr>
          <p:cNvSpPr>
            <a:spLocks noGrp="1"/>
          </p:cNvSpPr>
          <p:nvPr>
            <p:ph type="sldNum" sz="quarter" idx="12"/>
          </p:nvPr>
        </p:nvSpPr>
        <p:spPr/>
        <p:txBody>
          <a:bodyPr/>
          <a:lstStyle/>
          <a:p>
            <a:fld id="{132FADFE-3B8F-471C-ABF0-DBC7717ECBBC}" type="slidenum">
              <a:rPr lang="es-ES" smtClean="0"/>
              <a:pPr/>
              <a:t>37</a:t>
            </a:fld>
            <a:endParaRPr lang="es-ES" dirty="0"/>
          </a:p>
        </p:txBody>
      </p:sp>
      <p:sp>
        <p:nvSpPr>
          <p:cNvPr id="2" name="Rectangle 2">
            <a:extLst>
              <a:ext uri="{FF2B5EF4-FFF2-40B4-BE49-F238E27FC236}">
                <a16:creationId xmlns:a16="http://schemas.microsoft.com/office/drawing/2014/main" id="{F89313E4-0F07-4A51-85B3-47F4A02B4AA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9" name="Objeto 8">
            <a:extLst>
              <a:ext uri="{FF2B5EF4-FFF2-40B4-BE49-F238E27FC236}">
                <a16:creationId xmlns:a16="http://schemas.microsoft.com/office/drawing/2014/main" id="{F2A4F387-FDA3-494A-950D-8590436EBDD7}"/>
              </a:ext>
            </a:extLst>
          </p:cNvPr>
          <p:cNvGraphicFramePr>
            <a:graphicFrameLocks noChangeAspect="1"/>
          </p:cNvGraphicFramePr>
          <p:nvPr/>
        </p:nvGraphicFramePr>
        <p:xfrm>
          <a:off x="6804248" y="1196752"/>
          <a:ext cx="1224136" cy="1224136"/>
        </p:xfrm>
        <a:graphic>
          <a:graphicData uri="http://schemas.openxmlformats.org/presentationml/2006/ole">
            <mc:AlternateContent xmlns:mc="http://schemas.openxmlformats.org/markup-compatibility/2006">
              <mc:Choice xmlns:v="urn:schemas-microsoft-com:vml" Requires="v">
                <p:oleObj spid="_x0000_s23577" name="Visio" r:id="rId4" imgW="3743357" imgH="3743229" progId="Visio.Drawing.15">
                  <p:embed/>
                </p:oleObj>
              </mc:Choice>
              <mc:Fallback>
                <p:oleObj name="Visio" r:id="rId4" imgW="3743357" imgH="3743229" progId="Visio.Drawing.15">
                  <p:embed/>
                  <p:pic>
                    <p:nvPicPr>
                      <p:cNvPr id="9" name="Objeto 8">
                        <a:extLst>
                          <a:ext uri="{FF2B5EF4-FFF2-40B4-BE49-F238E27FC236}">
                            <a16:creationId xmlns:a16="http://schemas.microsoft.com/office/drawing/2014/main" id="{F2A4F387-FDA3-494A-950D-8590436EBD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248" y="1196752"/>
                        <a:ext cx="1224136" cy="1224136"/>
                      </a:xfrm>
                      <a:prstGeom prst="rect">
                        <a:avLst/>
                      </a:prstGeom>
                      <a:noFill/>
                    </p:spPr>
                  </p:pic>
                </p:oleObj>
              </mc:Fallback>
            </mc:AlternateContent>
          </a:graphicData>
        </a:graphic>
      </p:graphicFrame>
      <p:cxnSp>
        <p:nvCxnSpPr>
          <p:cNvPr id="7" name="Conector recto de flecha 6">
            <a:extLst>
              <a:ext uri="{FF2B5EF4-FFF2-40B4-BE49-F238E27FC236}">
                <a16:creationId xmlns:a16="http://schemas.microsoft.com/office/drawing/2014/main" id="{966610FD-AAC4-45DD-AE78-2D76E78F43DC}"/>
              </a:ext>
            </a:extLst>
          </p:cNvPr>
          <p:cNvCxnSpPr>
            <a:cxnSpLocks/>
          </p:cNvCxnSpPr>
          <p:nvPr/>
        </p:nvCxnSpPr>
        <p:spPr>
          <a:xfrm>
            <a:off x="6444208" y="1916832"/>
            <a:ext cx="864096" cy="1440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 name="picture">
            <a:extLst>
              <a:ext uri="{FF2B5EF4-FFF2-40B4-BE49-F238E27FC236}">
                <a16:creationId xmlns:a16="http://schemas.microsoft.com/office/drawing/2014/main" id="{B250EE83-20B6-4C05-9324-2DBFD06DC8CC}"/>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23692" y="4017469"/>
            <a:ext cx="6030840" cy="2363859"/>
          </a:xfrm>
          <a:prstGeom prst="rect">
            <a:avLst/>
          </a:prstGeom>
        </p:spPr>
      </p:pic>
      <p:pic>
        <p:nvPicPr>
          <p:cNvPr id="10" name="picture">
            <a:extLst>
              <a:ext uri="{FF2B5EF4-FFF2-40B4-BE49-F238E27FC236}">
                <a16:creationId xmlns:a16="http://schemas.microsoft.com/office/drawing/2014/main" id="{B2944EC2-B4AB-4BDF-9982-21BAFAE8C5CC}"/>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323528" y="1052736"/>
            <a:ext cx="6131004" cy="2662367"/>
          </a:xfrm>
          <a:prstGeom prst="rect">
            <a:avLst/>
          </a:prstGeom>
        </p:spPr>
      </p:pic>
    </p:spTree>
    <p:extLst>
      <p:ext uri="{BB962C8B-B14F-4D97-AF65-F5344CB8AC3E}">
        <p14:creationId xmlns:p14="http://schemas.microsoft.com/office/powerpoint/2010/main" val="1350267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D4CAC24-BB89-4E22-8BEF-B21377D67EC3}"/>
              </a:ext>
            </a:extLst>
          </p:cNvPr>
          <p:cNvSpPr>
            <a:spLocks noGrp="1"/>
          </p:cNvSpPr>
          <p:nvPr>
            <p:ph type="title"/>
          </p:nvPr>
        </p:nvSpPr>
        <p:spPr>
          <a:xfrm>
            <a:off x="395536" y="116632"/>
            <a:ext cx="7920880" cy="648072"/>
          </a:xfrm>
        </p:spPr>
        <p:txBody>
          <a:bodyPr/>
          <a:lstStyle/>
          <a:p>
            <a:r>
              <a:rPr lang="es-ES" sz="2600" dirty="0" err="1"/>
              <a:t>What</a:t>
            </a:r>
            <a:r>
              <a:rPr lang="es-ES" sz="2600" dirty="0"/>
              <a:t> </a:t>
            </a:r>
            <a:r>
              <a:rPr lang="es-ES" sz="2600" dirty="0" err="1"/>
              <a:t>about</a:t>
            </a:r>
            <a:r>
              <a:rPr lang="es-ES" sz="2600" dirty="0"/>
              <a:t> Software </a:t>
            </a:r>
            <a:r>
              <a:rPr lang="es-ES" sz="2600" dirty="0" err="1"/>
              <a:t>Sustainability</a:t>
            </a:r>
            <a:r>
              <a:rPr lang="es-ES" sz="2600" dirty="0"/>
              <a:t> in </a:t>
            </a:r>
            <a:r>
              <a:rPr lang="es-ES" sz="2600" dirty="0" err="1"/>
              <a:t>industry</a:t>
            </a:r>
            <a:r>
              <a:rPr lang="es-ES" sz="2600" dirty="0"/>
              <a:t>?</a:t>
            </a:r>
          </a:p>
        </p:txBody>
      </p:sp>
      <p:sp>
        <p:nvSpPr>
          <p:cNvPr id="4" name="Marcador de número de diapositiva 3">
            <a:extLst>
              <a:ext uri="{FF2B5EF4-FFF2-40B4-BE49-F238E27FC236}">
                <a16:creationId xmlns:a16="http://schemas.microsoft.com/office/drawing/2014/main" id="{229793EA-E41C-4FBB-ACC2-7C7FCA1CAD80}"/>
              </a:ext>
            </a:extLst>
          </p:cNvPr>
          <p:cNvSpPr>
            <a:spLocks noGrp="1"/>
          </p:cNvSpPr>
          <p:nvPr>
            <p:ph type="sldNum" sz="quarter" idx="12"/>
          </p:nvPr>
        </p:nvSpPr>
        <p:spPr/>
        <p:txBody>
          <a:bodyPr/>
          <a:lstStyle/>
          <a:p>
            <a:fld id="{132FADFE-3B8F-471C-ABF0-DBC7717ECBBC}" type="slidenum">
              <a:rPr lang="es-ES" smtClean="0"/>
              <a:pPr/>
              <a:t>38</a:t>
            </a:fld>
            <a:endParaRPr lang="es-ES" dirty="0"/>
          </a:p>
        </p:txBody>
      </p:sp>
      <p:sp>
        <p:nvSpPr>
          <p:cNvPr id="2" name="Rectangle 2">
            <a:extLst>
              <a:ext uri="{FF2B5EF4-FFF2-40B4-BE49-F238E27FC236}">
                <a16:creationId xmlns:a16="http://schemas.microsoft.com/office/drawing/2014/main" id="{F89313E4-0F07-4A51-85B3-47F4A02B4AA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6" name="Imagen 5">
            <a:extLst>
              <a:ext uri="{FF2B5EF4-FFF2-40B4-BE49-F238E27FC236}">
                <a16:creationId xmlns:a16="http://schemas.microsoft.com/office/drawing/2014/main" id="{881C728C-4B60-4BFA-98F8-D412790FBEE1}"/>
              </a:ext>
            </a:extLst>
          </p:cNvPr>
          <p:cNvPicPr>
            <a:picLocks noChangeAspect="1"/>
          </p:cNvPicPr>
          <p:nvPr/>
        </p:nvPicPr>
        <p:blipFill>
          <a:blip r:embed="rId3"/>
          <a:stretch>
            <a:fillRect/>
          </a:stretch>
        </p:blipFill>
        <p:spPr>
          <a:xfrm>
            <a:off x="1835696" y="980728"/>
            <a:ext cx="4825324" cy="6060312"/>
          </a:xfrm>
          <a:prstGeom prst="rect">
            <a:avLst/>
          </a:prstGeom>
        </p:spPr>
      </p:pic>
    </p:spTree>
    <p:extLst>
      <p:ext uri="{BB962C8B-B14F-4D97-AF65-F5344CB8AC3E}">
        <p14:creationId xmlns:p14="http://schemas.microsoft.com/office/powerpoint/2010/main" val="3136717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395536" y="1628800"/>
            <a:ext cx="7920880" cy="1593390"/>
          </a:xfrm>
        </p:spPr>
        <p:txBody>
          <a:bodyPr/>
          <a:lstStyle/>
          <a:p>
            <a:pPr algn="ctr"/>
            <a:r>
              <a:rPr lang="es-ES" sz="3200" dirty="0"/>
              <a:t>GINSENG</a:t>
            </a:r>
            <a:br>
              <a:rPr lang="es-ES" sz="3200" dirty="0"/>
            </a:br>
            <a:r>
              <a:rPr lang="es-ES" sz="3200" dirty="0"/>
              <a:t>(Green in Software Systems and Software </a:t>
            </a:r>
            <a:r>
              <a:rPr lang="es-ES" sz="3200" dirty="0" err="1"/>
              <a:t>Engineering</a:t>
            </a:r>
            <a:r>
              <a:rPr lang="es-ES" sz="3200" dirty="0"/>
              <a:t>)</a:t>
            </a:r>
          </a:p>
        </p:txBody>
      </p:sp>
      <p:sp>
        <p:nvSpPr>
          <p:cNvPr id="4" name="3 Marcador de número de diapositiva"/>
          <p:cNvSpPr>
            <a:spLocks noGrp="1"/>
          </p:cNvSpPr>
          <p:nvPr>
            <p:ph type="sldNum" sz="quarter" idx="12"/>
          </p:nvPr>
        </p:nvSpPr>
        <p:spPr/>
        <p:txBody>
          <a:bodyPr/>
          <a:lstStyle/>
          <a:p>
            <a:fld id="{132FADFE-3B8F-471C-ABF0-DBC7717ECBBC}" type="slidenum">
              <a:rPr lang="es-ES" smtClean="0"/>
              <a:pPr/>
              <a:t>39</a:t>
            </a:fld>
            <a:endParaRPr lang="es-ES" dirty="0"/>
          </a:p>
        </p:txBody>
      </p:sp>
      <p:pic>
        <p:nvPicPr>
          <p:cNvPr id="6146" name="Picture 2">
            <a:extLst>
              <a:ext uri="{FF2B5EF4-FFF2-40B4-BE49-F238E27FC236}">
                <a16:creationId xmlns:a16="http://schemas.microsoft.com/office/drawing/2014/main" id="{3935ED44-1019-4499-A2A2-8D5BDFB05E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7513" y="3563802"/>
            <a:ext cx="1805930" cy="159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5651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s-ES" sz="3200" dirty="0" err="1"/>
              <a:t>Introduction</a:t>
            </a:r>
            <a:r>
              <a:rPr lang="es-ES" sz="3200" dirty="0"/>
              <a:t> to Software </a:t>
            </a:r>
            <a:r>
              <a:rPr lang="es-ES" sz="3200" dirty="0" err="1"/>
              <a:t>Sustainability</a:t>
            </a:r>
            <a:endParaRPr lang="es-ES" sz="3200" dirty="0"/>
          </a:p>
        </p:txBody>
      </p:sp>
      <p:sp>
        <p:nvSpPr>
          <p:cNvPr id="4" name="3 Marcador de número de diapositiva"/>
          <p:cNvSpPr>
            <a:spLocks noGrp="1"/>
          </p:cNvSpPr>
          <p:nvPr>
            <p:ph type="sldNum" sz="quarter" idx="12"/>
          </p:nvPr>
        </p:nvSpPr>
        <p:spPr/>
        <p:txBody>
          <a:bodyPr/>
          <a:lstStyle/>
          <a:p>
            <a:fld id="{132FADFE-3B8F-471C-ABF0-DBC7717ECBBC}" type="slidenum">
              <a:rPr lang="es-ES" smtClean="0"/>
              <a:pPr/>
              <a:t>4</a:t>
            </a:fld>
            <a:endParaRPr lang="es-ES" dirty="0"/>
          </a:p>
        </p:txBody>
      </p:sp>
      <p:graphicFrame>
        <p:nvGraphicFramePr>
          <p:cNvPr id="7" name="6 Diagrama"/>
          <p:cNvGraphicFramePr/>
          <p:nvPr>
            <p:extLst/>
          </p:nvPr>
        </p:nvGraphicFramePr>
        <p:xfrm>
          <a:off x="107504" y="908720"/>
          <a:ext cx="8856984" cy="5949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15 CuadroTexto"/>
          <p:cNvSpPr txBox="1"/>
          <p:nvPr/>
        </p:nvSpPr>
        <p:spPr>
          <a:xfrm>
            <a:off x="3059832" y="5764614"/>
            <a:ext cx="2592288" cy="369332"/>
          </a:xfrm>
          <a:prstGeom prst="rect">
            <a:avLst/>
          </a:prstGeom>
          <a:noFill/>
        </p:spPr>
        <p:txBody>
          <a:bodyPr wrap="square" rtlCol="0">
            <a:spAutoFit/>
          </a:bodyPr>
          <a:lstStyle/>
          <a:p>
            <a:r>
              <a:rPr lang="es-ES" dirty="0"/>
              <a:t>UN </a:t>
            </a:r>
            <a:r>
              <a:rPr lang="es-ES" dirty="0" err="1"/>
              <a:t>Brutland</a:t>
            </a:r>
            <a:r>
              <a:rPr lang="es-ES" dirty="0"/>
              <a:t> </a:t>
            </a:r>
            <a:r>
              <a:rPr lang="es-ES" dirty="0" err="1"/>
              <a:t>Report</a:t>
            </a:r>
            <a:r>
              <a:rPr lang="es-ES" dirty="0"/>
              <a:t>, 1987</a:t>
            </a:r>
          </a:p>
        </p:txBody>
      </p:sp>
    </p:spTree>
    <p:extLst>
      <p:ext uri="{BB962C8B-B14F-4D97-AF65-F5344CB8AC3E}">
        <p14:creationId xmlns:p14="http://schemas.microsoft.com/office/powerpoint/2010/main" val="599661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E3543E5-6B3F-40CB-B53F-FE2B9A767AA2}"/>
              </a:ext>
            </a:extLst>
          </p:cNvPr>
          <p:cNvSpPr>
            <a:spLocks noGrp="1"/>
          </p:cNvSpPr>
          <p:nvPr>
            <p:ph type="title"/>
          </p:nvPr>
        </p:nvSpPr>
        <p:spPr/>
        <p:txBody>
          <a:bodyPr/>
          <a:lstStyle/>
          <a:p>
            <a:r>
              <a:rPr lang="es-ES" dirty="0"/>
              <a:t>GINSENG</a:t>
            </a:r>
          </a:p>
        </p:txBody>
      </p:sp>
      <p:sp>
        <p:nvSpPr>
          <p:cNvPr id="4" name="Marcador de número de diapositiva 3">
            <a:extLst>
              <a:ext uri="{FF2B5EF4-FFF2-40B4-BE49-F238E27FC236}">
                <a16:creationId xmlns:a16="http://schemas.microsoft.com/office/drawing/2014/main" id="{60DDC71C-577F-4191-9F18-7792F5550A68}"/>
              </a:ext>
            </a:extLst>
          </p:cNvPr>
          <p:cNvSpPr>
            <a:spLocks noGrp="1"/>
          </p:cNvSpPr>
          <p:nvPr>
            <p:ph type="sldNum" sz="quarter" idx="12"/>
          </p:nvPr>
        </p:nvSpPr>
        <p:spPr/>
        <p:txBody>
          <a:bodyPr/>
          <a:lstStyle/>
          <a:p>
            <a:fld id="{132FADFE-3B8F-471C-ABF0-DBC7717ECBBC}" type="slidenum">
              <a:rPr lang="es-ES" smtClean="0"/>
              <a:pPr/>
              <a:t>40</a:t>
            </a:fld>
            <a:endParaRPr lang="es-ES" dirty="0"/>
          </a:p>
        </p:txBody>
      </p:sp>
      <p:pic>
        <p:nvPicPr>
          <p:cNvPr id="6" name="Picture 2">
            <a:extLst>
              <a:ext uri="{FF2B5EF4-FFF2-40B4-BE49-F238E27FC236}">
                <a16:creationId xmlns:a16="http://schemas.microsoft.com/office/drawing/2014/main" id="{C0862EFA-3EF2-4E0C-BB7D-C806BD359B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340768"/>
            <a:ext cx="5544616" cy="489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ángulo 1">
            <a:extLst>
              <a:ext uri="{FF2B5EF4-FFF2-40B4-BE49-F238E27FC236}">
                <a16:creationId xmlns:a16="http://schemas.microsoft.com/office/drawing/2014/main" id="{039E265C-FE2C-497C-9F4F-FA568B2F4B77}"/>
              </a:ext>
            </a:extLst>
          </p:cNvPr>
          <p:cNvSpPr/>
          <p:nvPr/>
        </p:nvSpPr>
        <p:spPr>
          <a:xfrm>
            <a:off x="3203848" y="2520000"/>
            <a:ext cx="2808312" cy="324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4E45282-31D5-498C-A407-4E0573564643}"/>
              </a:ext>
            </a:extLst>
          </p:cNvPr>
          <p:cNvSpPr/>
          <p:nvPr/>
        </p:nvSpPr>
        <p:spPr>
          <a:xfrm>
            <a:off x="3203848" y="2926954"/>
            <a:ext cx="2808312" cy="324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CA07326A-2435-42CA-8F9E-B190A782C71E}"/>
              </a:ext>
            </a:extLst>
          </p:cNvPr>
          <p:cNvSpPr/>
          <p:nvPr/>
        </p:nvSpPr>
        <p:spPr>
          <a:xfrm>
            <a:off x="3203848" y="3333909"/>
            <a:ext cx="2808312" cy="324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C956DDB3-87D4-469D-81EF-FACF45F8264B}"/>
              </a:ext>
            </a:extLst>
          </p:cNvPr>
          <p:cNvSpPr/>
          <p:nvPr/>
        </p:nvSpPr>
        <p:spPr>
          <a:xfrm>
            <a:off x="3203848" y="3753072"/>
            <a:ext cx="2808312" cy="324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AFCA6BB8-FAA9-421E-A716-8F03D5E56B11}"/>
              </a:ext>
            </a:extLst>
          </p:cNvPr>
          <p:cNvSpPr/>
          <p:nvPr/>
        </p:nvSpPr>
        <p:spPr>
          <a:xfrm>
            <a:off x="3203848" y="4182221"/>
            <a:ext cx="2808312" cy="324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10E5C93A-013C-4550-9C53-F48DF951DED0}"/>
              </a:ext>
            </a:extLst>
          </p:cNvPr>
          <p:cNvSpPr/>
          <p:nvPr/>
        </p:nvSpPr>
        <p:spPr>
          <a:xfrm>
            <a:off x="3203848" y="4605019"/>
            <a:ext cx="2808312" cy="324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Globo: línea 11">
            <a:extLst>
              <a:ext uri="{FF2B5EF4-FFF2-40B4-BE49-F238E27FC236}">
                <a16:creationId xmlns:a16="http://schemas.microsoft.com/office/drawing/2014/main" id="{828C24E6-0890-44D1-BF0E-A0E4E2BDAE81}"/>
              </a:ext>
            </a:extLst>
          </p:cNvPr>
          <p:cNvSpPr/>
          <p:nvPr/>
        </p:nvSpPr>
        <p:spPr>
          <a:xfrm>
            <a:off x="179511" y="1052736"/>
            <a:ext cx="2673297" cy="1584176"/>
          </a:xfrm>
          <a:prstGeom prst="borderCallout1">
            <a:avLst>
              <a:gd name="adj1" fmla="val 47384"/>
              <a:gd name="adj2" fmla="val 99829"/>
              <a:gd name="adj3" fmla="val 96656"/>
              <a:gd name="adj4" fmla="val 1128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a:solidFill>
                  <a:srgbClr val="FF3399"/>
                </a:solidFill>
              </a:rPr>
              <a:t>Entorno de gobierno para el desarrollo de software Green</a:t>
            </a:r>
          </a:p>
        </p:txBody>
      </p:sp>
      <p:sp>
        <p:nvSpPr>
          <p:cNvPr id="13" name="Globo: línea 12">
            <a:extLst>
              <a:ext uri="{FF2B5EF4-FFF2-40B4-BE49-F238E27FC236}">
                <a16:creationId xmlns:a16="http://schemas.microsoft.com/office/drawing/2014/main" id="{F83C6648-7709-48A4-9E56-3460ED51E802}"/>
              </a:ext>
            </a:extLst>
          </p:cNvPr>
          <p:cNvSpPr/>
          <p:nvPr/>
        </p:nvSpPr>
        <p:spPr>
          <a:xfrm>
            <a:off x="112861" y="2844000"/>
            <a:ext cx="2673297" cy="1584176"/>
          </a:xfrm>
          <a:prstGeom prst="borderCallout1">
            <a:avLst>
              <a:gd name="adj1" fmla="val 47384"/>
              <a:gd name="adj2" fmla="val 99829"/>
              <a:gd name="adj3" fmla="val 16526"/>
              <a:gd name="adj4" fmla="val 11481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a:solidFill>
                  <a:srgbClr val="FF3399"/>
                </a:solidFill>
              </a:rPr>
              <a:t>Procesos Software Green. Green BPM</a:t>
            </a:r>
          </a:p>
          <a:p>
            <a:pPr algn="ctr"/>
            <a:r>
              <a:rPr lang="es-ES" sz="2000" b="1" dirty="0">
                <a:solidFill>
                  <a:srgbClr val="1C943B"/>
                </a:solidFill>
              </a:rPr>
              <a:t>Prof. Anaisa Hernández. CUJAE</a:t>
            </a:r>
          </a:p>
        </p:txBody>
      </p:sp>
      <p:sp>
        <p:nvSpPr>
          <p:cNvPr id="14" name="Globo: línea 13">
            <a:extLst>
              <a:ext uri="{FF2B5EF4-FFF2-40B4-BE49-F238E27FC236}">
                <a16:creationId xmlns:a16="http://schemas.microsoft.com/office/drawing/2014/main" id="{BF178157-996D-435A-961B-3D49163EB8EA}"/>
              </a:ext>
            </a:extLst>
          </p:cNvPr>
          <p:cNvSpPr/>
          <p:nvPr/>
        </p:nvSpPr>
        <p:spPr>
          <a:xfrm>
            <a:off x="98503" y="4687273"/>
            <a:ext cx="2673297" cy="1584176"/>
          </a:xfrm>
          <a:prstGeom prst="borderCallout1">
            <a:avLst>
              <a:gd name="adj1" fmla="val 47384"/>
              <a:gd name="adj2" fmla="val 99829"/>
              <a:gd name="adj3" fmla="val -75148"/>
              <a:gd name="adj4" fmla="val 11561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a:solidFill>
                  <a:srgbClr val="FF3399"/>
                </a:solidFill>
              </a:rPr>
              <a:t>Incluir objetivos de sostenibilidad desde la fase de IR</a:t>
            </a:r>
          </a:p>
          <a:p>
            <a:pPr algn="ctr"/>
            <a:r>
              <a:rPr lang="es-ES" sz="2000" b="1" dirty="0">
                <a:solidFill>
                  <a:srgbClr val="1C943B"/>
                </a:solidFill>
              </a:rPr>
              <a:t>Prof. Ambrosio </a:t>
            </a:r>
            <a:r>
              <a:rPr lang="es-ES" sz="2000" b="1" dirty="0" err="1">
                <a:solidFill>
                  <a:srgbClr val="1C943B"/>
                </a:solidFill>
              </a:rPr>
              <a:t>Toval</a:t>
            </a:r>
            <a:r>
              <a:rPr lang="es-ES" sz="2000" b="1" dirty="0">
                <a:solidFill>
                  <a:srgbClr val="1C943B"/>
                </a:solidFill>
              </a:rPr>
              <a:t>. Universidad de Murcia</a:t>
            </a:r>
          </a:p>
        </p:txBody>
      </p:sp>
      <p:sp>
        <p:nvSpPr>
          <p:cNvPr id="16" name="Globo: línea 15">
            <a:extLst>
              <a:ext uri="{FF2B5EF4-FFF2-40B4-BE49-F238E27FC236}">
                <a16:creationId xmlns:a16="http://schemas.microsoft.com/office/drawing/2014/main" id="{EFFC2EE8-1862-4DF7-84A7-0B9F1E789106}"/>
              </a:ext>
            </a:extLst>
          </p:cNvPr>
          <p:cNvSpPr/>
          <p:nvPr/>
        </p:nvSpPr>
        <p:spPr>
          <a:xfrm>
            <a:off x="6388796" y="4687273"/>
            <a:ext cx="2673297" cy="1584176"/>
          </a:xfrm>
          <a:prstGeom prst="borderCallout1">
            <a:avLst>
              <a:gd name="adj1" fmla="val 50100"/>
              <a:gd name="adj2" fmla="val 31"/>
              <a:gd name="adj3" fmla="val -20900"/>
              <a:gd name="adj4" fmla="val -1295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a:solidFill>
                  <a:srgbClr val="FF3399"/>
                </a:solidFill>
              </a:rPr>
              <a:t>Evaluar la eficiencia energética de las pruebas de software </a:t>
            </a:r>
            <a:r>
              <a:rPr lang="es-ES" sz="2000" b="1" dirty="0">
                <a:solidFill>
                  <a:srgbClr val="1C943B"/>
                </a:solidFill>
              </a:rPr>
              <a:t>Prof. Martha Dunia Delgado. CUJAE</a:t>
            </a:r>
          </a:p>
        </p:txBody>
      </p:sp>
      <p:sp>
        <p:nvSpPr>
          <p:cNvPr id="17" name="Globo: línea 16">
            <a:extLst>
              <a:ext uri="{FF2B5EF4-FFF2-40B4-BE49-F238E27FC236}">
                <a16:creationId xmlns:a16="http://schemas.microsoft.com/office/drawing/2014/main" id="{2430630B-67F1-420E-A964-BB1D8D5A904C}"/>
              </a:ext>
            </a:extLst>
          </p:cNvPr>
          <p:cNvSpPr/>
          <p:nvPr/>
        </p:nvSpPr>
        <p:spPr>
          <a:xfrm>
            <a:off x="6357420" y="2845689"/>
            <a:ext cx="2673297" cy="1584176"/>
          </a:xfrm>
          <a:prstGeom prst="borderCallout1">
            <a:avLst>
              <a:gd name="adj1" fmla="val 47908"/>
              <a:gd name="adj2" fmla="val 433"/>
              <a:gd name="adj3" fmla="val 70619"/>
              <a:gd name="adj4" fmla="val -11070"/>
            </a:avLst>
          </a:prstGeom>
          <a:solidFill>
            <a:schemeClr val="bg1"/>
          </a:solid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a:solidFill>
                  <a:srgbClr val="FF3399"/>
                </a:solidFill>
              </a:rPr>
              <a:t>FEETINGS</a:t>
            </a:r>
          </a:p>
        </p:txBody>
      </p:sp>
      <p:cxnSp>
        <p:nvCxnSpPr>
          <p:cNvPr id="19" name="Conector recto 18">
            <a:extLst>
              <a:ext uri="{FF2B5EF4-FFF2-40B4-BE49-F238E27FC236}">
                <a16:creationId xmlns:a16="http://schemas.microsoft.com/office/drawing/2014/main" id="{984D8AB4-7907-48F7-B78C-A3824B500BAF}"/>
              </a:ext>
            </a:extLst>
          </p:cNvPr>
          <p:cNvCxnSpPr>
            <a:cxnSpLocks/>
            <a:stCxn id="11" idx="3"/>
            <a:endCxn id="17" idx="1"/>
          </p:cNvCxnSpPr>
          <p:nvPr/>
        </p:nvCxnSpPr>
        <p:spPr>
          <a:xfrm flipV="1">
            <a:off x="6012160" y="4429865"/>
            <a:ext cx="1681909" cy="337154"/>
          </a:xfrm>
          <a:prstGeom prst="line">
            <a:avLst/>
          </a:prstGeom>
          <a:ln w="28575">
            <a:solidFill>
              <a:srgbClr val="385D8A"/>
            </a:solidFill>
          </a:ln>
        </p:spPr>
        <p:style>
          <a:lnRef idx="1">
            <a:schemeClr val="accent1"/>
          </a:lnRef>
          <a:fillRef idx="0">
            <a:schemeClr val="accent1"/>
          </a:fillRef>
          <a:effectRef idx="0">
            <a:schemeClr val="accent1"/>
          </a:effectRef>
          <a:fontRef idx="minor">
            <a:schemeClr val="tx1"/>
          </a:fontRef>
        </p:style>
      </p:cxnSp>
      <p:sp>
        <p:nvSpPr>
          <p:cNvPr id="28" name="Globo: línea 27">
            <a:extLst>
              <a:ext uri="{FF2B5EF4-FFF2-40B4-BE49-F238E27FC236}">
                <a16:creationId xmlns:a16="http://schemas.microsoft.com/office/drawing/2014/main" id="{34A26478-527D-4FC2-8C03-2D1B068B65FF}"/>
              </a:ext>
            </a:extLst>
          </p:cNvPr>
          <p:cNvSpPr/>
          <p:nvPr/>
        </p:nvSpPr>
        <p:spPr>
          <a:xfrm>
            <a:off x="6291192" y="1052736"/>
            <a:ext cx="2673297" cy="1584176"/>
          </a:xfrm>
          <a:prstGeom prst="borderCallout1">
            <a:avLst>
              <a:gd name="adj1" fmla="val 47908"/>
              <a:gd name="adj2" fmla="val 433"/>
              <a:gd name="adj3" fmla="val 178244"/>
              <a:gd name="adj4" fmla="val -9288"/>
            </a:avLst>
          </a:prstGeom>
          <a:solidFill>
            <a:schemeClr val="bg1"/>
          </a:solid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a:solidFill>
                  <a:srgbClr val="FF3399"/>
                </a:solidFill>
              </a:rPr>
              <a:t>Medición e interacción de </a:t>
            </a:r>
            <a:r>
              <a:rPr lang="es-ES" sz="2000" b="1" dirty="0" err="1">
                <a:solidFill>
                  <a:srgbClr val="FF3399"/>
                </a:solidFill>
              </a:rPr>
              <a:t>greenability</a:t>
            </a:r>
            <a:r>
              <a:rPr lang="es-ES" sz="2000" b="1" dirty="0">
                <a:solidFill>
                  <a:srgbClr val="FF3399"/>
                </a:solidFill>
              </a:rPr>
              <a:t> en la calidad</a:t>
            </a:r>
          </a:p>
          <a:p>
            <a:pPr algn="ctr"/>
            <a:r>
              <a:rPr lang="es-ES" sz="2000" b="1" dirty="0">
                <a:solidFill>
                  <a:srgbClr val="1C943B"/>
                </a:solidFill>
              </a:rPr>
              <a:t>Gabriel A. García-Mireles. Univ. Sonora</a:t>
            </a:r>
          </a:p>
        </p:txBody>
      </p:sp>
    </p:spTree>
    <p:extLst>
      <p:ext uri="{BB962C8B-B14F-4D97-AF65-F5344CB8AC3E}">
        <p14:creationId xmlns:p14="http://schemas.microsoft.com/office/powerpoint/2010/main" val="512008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P spid="2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107504" y="1340768"/>
            <a:ext cx="7920880" cy="2016224"/>
          </a:xfrm>
        </p:spPr>
        <p:txBody>
          <a:bodyPr/>
          <a:lstStyle/>
          <a:p>
            <a:pPr algn="ctr"/>
            <a:r>
              <a:rPr lang="es-ES" sz="3200" dirty="0"/>
              <a:t>FEETINGS</a:t>
            </a:r>
            <a:br>
              <a:rPr lang="es-ES" sz="3200" dirty="0"/>
            </a:br>
            <a:r>
              <a:rPr lang="es-ES" sz="3200" dirty="0"/>
              <a:t>(</a:t>
            </a:r>
            <a:r>
              <a:rPr lang="en-US" sz="3200" dirty="0"/>
              <a:t>Framework for Energy Efficiency Testing to Improve </a:t>
            </a:r>
            <a:r>
              <a:rPr lang="en-US" sz="3200" dirty="0" err="1"/>
              <a:t>eNviromental</a:t>
            </a:r>
            <a:r>
              <a:rPr lang="en-US" sz="3200" dirty="0"/>
              <a:t> Goals of the Software</a:t>
            </a:r>
            <a:r>
              <a:rPr lang="es-ES" sz="3200" dirty="0"/>
              <a:t>)</a:t>
            </a:r>
          </a:p>
        </p:txBody>
      </p:sp>
      <p:sp>
        <p:nvSpPr>
          <p:cNvPr id="4" name="3 Marcador de número de diapositiva"/>
          <p:cNvSpPr>
            <a:spLocks noGrp="1"/>
          </p:cNvSpPr>
          <p:nvPr>
            <p:ph type="sldNum" sz="quarter" idx="12"/>
          </p:nvPr>
        </p:nvSpPr>
        <p:spPr/>
        <p:txBody>
          <a:bodyPr/>
          <a:lstStyle/>
          <a:p>
            <a:fld id="{132FADFE-3B8F-471C-ABF0-DBC7717ECBBC}" type="slidenum">
              <a:rPr lang="es-ES" smtClean="0"/>
              <a:pPr/>
              <a:t>41</a:t>
            </a:fld>
            <a:endParaRPr lang="es-ES" dirty="0"/>
          </a:p>
        </p:txBody>
      </p:sp>
      <p:pic>
        <p:nvPicPr>
          <p:cNvPr id="7" name="Imagen 6">
            <a:extLst>
              <a:ext uri="{FF2B5EF4-FFF2-40B4-BE49-F238E27FC236}">
                <a16:creationId xmlns:a16="http://schemas.microsoft.com/office/drawing/2014/main" id="{3ECA700A-E4A9-43A7-AA16-1A7C301AC38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3848" y="3573016"/>
            <a:ext cx="1584176" cy="1512169"/>
          </a:xfrm>
          <a:prstGeom prst="rect">
            <a:avLst/>
          </a:prstGeom>
          <a:noFill/>
          <a:ln>
            <a:noFill/>
          </a:ln>
        </p:spPr>
      </p:pic>
    </p:spTree>
    <p:extLst>
      <p:ext uri="{BB962C8B-B14F-4D97-AF65-F5344CB8AC3E}">
        <p14:creationId xmlns:p14="http://schemas.microsoft.com/office/powerpoint/2010/main" val="37438195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CB61270-F3A9-4F67-AAA3-CF8B6B51531D}"/>
              </a:ext>
            </a:extLst>
          </p:cNvPr>
          <p:cNvSpPr>
            <a:spLocks noGrp="1"/>
          </p:cNvSpPr>
          <p:nvPr>
            <p:ph type="title"/>
          </p:nvPr>
        </p:nvSpPr>
        <p:spPr/>
        <p:txBody>
          <a:bodyPr/>
          <a:lstStyle/>
          <a:p>
            <a:r>
              <a:rPr lang="es-ES" dirty="0"/>
              <a:t>FEETINGS</a:t>
            </a:r>
          </a:p>
        </p:txBody>
      </p:sp>
      <p:sp>
        <p:nvSpPr>
          <p:cNvPr id="4" name="Marcador de número de diapositiva 3">
            <a:extLst>
              <a:ext uri="{FF2B5EF4-FFF2-40B4-BE49-F238E27FC236}">
                <a16:creationId xmlns:a16="http://schemas.microsoft.com/office/drawing/2014/main" id="{5674DE85-D485-4467-A1EA-53AE7E42BDB7}"/>
              </a:ext>
            </a:extLst>
          </p:cNvPr>
          <p:cNvSpPr>
            <a:spLocks noGrp="1"/>
          </p:cNvSpPr>
          <p:nvPr>
            <p:ph type="sldNum" sz="quarter" idx="12"/>
          </p:nvPr>
        </p:nvSpPr>
        <p:spPr/>
        <p:txBody>
          <a:bodyPr/>
          <a:lstStyle/>
          <a:p>
            <a:fld id="{132FADFE-3B8F-471C-ABF0-DBC7717ECBBC}" type="slidenum">
              <a:rPr lang="es-ES" smtClean="0"/>
              <a:pPr/>
              <a:t>42</a:t>
            </a:fld>
            <a:endParaRPr lang="es-ES" dirty="0"/>
          </a:p>
        </p:txBody>
      </p:sp>
      <p:pic>
        <p:nvPicPr>
          <p:cNvPr id="6" name="Imagen 5">
            <a:extLst>
              <a:ext uri="{FF2B5EF4-FFF2-40B4-BE49-F238E27FC236}">
                <a16:creationId xmlns:a16="http://schemas.microsoft.com/office/drawing/2014/main" id="{BE6EEE65-CF9B-4758-A5CE-D52F211C2C2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3728" y="1492001"/>
            <a:ext cx="4116288" cy="4318672"/>
          </a:xfrm>
          <a:prstGeom prst="rect">
            <a:avLst/>
          </a:prstGeom>
          <a:noFill/>
          <a:ln>
            <a:noFill/>
          </a:ln>
        </p:spPr>
      </p:pic>
      <p:sp>
        <p:nvSpPr>
          <p:cNvPr id="7" name="Globo: línea 6">
            <a:extLst>
              <a:ext uri="{FF2B5EF4-FFF2-40B4-BE49-F238E27FC236}">
                <a16:creationId xmlns:a16="http://schemas.microsoft.com/office/drawing/2014/main" id="{FE372EA5-A948-4E1B-BBC8-9E5AB5717F49}"/>
              </a:ext>
            </a:extLst>
          </p:cNvPr>
          <p:cNvSpPr/>
          <p:nvPr/>
        </p:nvSpPr>
        <p:spPr>
          <a:xfrm>
            <a:off x="6516217" y="1844824"/>
            <a:ext cx="1800199" cy="3240361"/>
          </a:xfrm>
          <a:prstGeom prst="borderCallout1">
            <a:avLst>
              <a:gd name="adj1" fmla="val 47851"/>
              <a:gd name="adj2" fmla="val 825"/>
              <a:gd name="adj3" fmla="val 64881"/>
              <a:gd name="adj4" fmla="val -3150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3399"/>
                </a:solidFill>
              </a:rPr>
              <a:t>Energy Efficiency Tester (EET)</a:t>
            </a:r>
            <a:r>
              <a:rPr lang="en-GB" dirty="0">
                <a:solidFill>
                  <a:srgbClr val="FF3399"/>
                </a:solidFill>
              </a:rPr>
              <a:t>, </a:t>
            </a:r>
            <a:r>
              <a:rPr lang="en-GB" dirty="0">
                <a:solidFill>
                  <a:srgbClr val="1C943B"/>
                </a:solidFill>
              </a:rPr>
              <a:t>hardware device to collect the consumption data of the evaluated software</a:t>
            </a:r>
            <a:endParaRPr lang="es-ES" sz="2400" b="1" dirty="0">
              <a:solidFill>
                <a:srgbClr val="1C943B"/>
              </a:solidFill>
            </a:endParaRPr>
          </a:p>
        </p:txBody>
      </p:sp>
      <p:sp>
        <p:nvSpPr>
          <p:cNvPr id="8" name="Globo: línea 7">
            <a:extLst>
              <a:ext uri="{FF2B5EF4-FFF2-40B4-BE49-F238E27FC236}">
                <a16:creationId xmlns:a16="http://schemas.microsoft.com/office/drawing/2014/main" id="{1EFEDBC8-AC66-4045-9B2C-F3DB410EC564}"/>
              </a:ext>
            </a:extLst>
          </p:cNvPr>
          <p:cNvSpPr/>
          <p:nvPr/>
        </p:nvSpPr>
        <p:spPr>
          <a:xfrm>
            <a:off x="149425" y="1808819"/>
            <a:ext cx="1800199" cy="3240361"/>
          </a:xfrm>
          <a:prstGeom prst="borderCallout1">
            <a:avLst>
              <a:gd name="adj1" fmla="val 49321"/>
              <a:gd name="adj2" fmla="val 101356"/>
              <a:gd name="adj3" fmla="val 64587"/>
              <a:gd name="adj4" fmla="val 13622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3399"/>
                </a:solidFill>
              </a:rPr>
              <a:t>SEA (Software Energy Assessment).</a:t>
            </a:r>
          </a:p>
          <a:p>
            <a:pPr algn="ctr"/>
            <a:r>
              <a:rPr lang="en-US" dirty="0">
                <a:solidFill>
                  <a:srgbClr val="1C943B"/>
                </a:solidFill>
              </a:rPr>
              <a:t>Processes analyses and supports a suitable visualization of the results</a:t>
            </a:r>
            <a:endParaRPr lang="es-ES" dirty="0">
              <a:solidFill>
                <a:srgbClr val="1C943B"/>
              </a:solidFill>
            </a:endParaRPr>
          </a:p>
        </p:txBody>
      </p:sp>
    </p:spTree>
    <p:extLst>
      <p:ext uri="{BB962C8B-B14F-4D97-AF65-F5344CB8AC3E}">
        <p14:creationId xmlns:p14="http://schemas.microsoft.com/office/powerpoint/2010/main" val="2599746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CB61270-F3A9-4F67-AAA3-CF8B6B51531D}"/>
              </a:ext>
            </a:extLst>
          </p:cNvPr>
          <p:cNvSpPr>
            <a:spLocks noGrp="1"/>
          </p:cNvSpPr>
          <p:nvPr>
            <p:ph type="title"/>
          </p:nvPr>
        </p:nvSpPr>
        <p:spPr/>
        <p:txBody>
          <a:bodyPr/>
          <a:lstStyle/>
          <a:p>
            <a:r>
              <a:rPr lang="es-ES" dirty="0"/>
              <a:t>FEETINGS</a:t>
            </a:r>
          </a:p>
        </p:txBody>
      </p:sp>
      <p:sp>
        <p:nvSpPr>
          <p:cNvPr id="4" name="Marcador de número de diapositiva 3">
            <a:extLst>
              <a:ext uri="{FF2B5EF4-FFF2-40B4-BE49-F238E27FC236}">
                <a16:creationId xmlns:a16="http://schemas.microsoft.com/office/drawing/2014/main" id="{5674DE85-D485-4467-A1EA-53AE7E42BDB7}"/>
              </a:ext>
            </a:extLst>
          </p:cNvPr>
          <p:cNvSpPr>
            <a:spLocks noGrp="1"/>
          </p:cNvSpPr>
          <p:nvPr>
            <p:ph type="sldNum" sz="quarter" idx="12"/>
          </p:nvPr>
        </p:nvSpPr>
        <p:spPr/>
        <p:txBody>
          <a:bodyPr/>
          <a:lstStyle/>
          <a:p>
            <a:fld id="{132FADFE-3B8F-471C-ABF0-DBC7717ECBBC}" type="slidenum">
              <a:rPr lang="es-ES" smtClean="0"/>
              <a:pPr/>
              <a:t>43</a:t>
            </a:fld>
            <a:endParaRPr lang="es-ES" dirty="0"/>
          </a:p>
        </p:txBody>
      </p:sp>
      <p:pic>
        <p:nvPicPr>
          <p:cNvPr id="6" name="Imagen 5">
            <a:extLst>
              <a:ext uri="{FF2B5EF4-FFF2-40B4-BE49-F238E27FC236}">
                <a16:creationId xmlns:a16="http://schemas.microsoft.com/office/drawing/2014/main" id="{D294C5A1-01E2-43E1-A576-B285F6B6D6FF}"/>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53259" y="1239602"/>
            <a:ext cx="8265786" cy="4954859"/>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24798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70098335-14B5-406A-BB9E-B50BC5B248C8}"/>
              </a:ext>
            </a:extLst>
          </p:cNvPr>
          <p:cNvSpPr>
            <a:spLocks noGrp="1"/>
          </p:cNvSpPr>
          <p:nvPr>
            <p:ph idx="1"/>
          </p:nvPr>
        </p:nvSpPr>
        <p:spPr/>
        <p:txBody>
          <a:bodyPr/>
          <a:lstStyle/>
          <a:p>
            <a:r>
              <a:rPr lang="en-GB" dirty="0"/>
              <a:t>We have used EET to measure:</a:t>
            </a:r>
            <a:endParaRPr lang="es-ES" dirty="0"/>
          </a:p>
          <a:p>
            <a:pPr lvl="1"/>
            <a:r>
              <a:rPr lang="en-GB" dirty="0">
                <a:solidFill>
                  <a:srgbClr val="0066FF"/>
                </a:solidFill>
              </a:rPr>
              <a:t>Ordering algorithms </a:t>
            </a:r>
            <a:r>
              <a:rPr lang="en-GB" dirty="0"/>
              <a:t>(basically to validate the device)</a:t>
            </a:r>
          </a:p>
          <a:p>
            <a:pPr lvl="1"/>
            <a:r>
              <a:rPr lang="en-GB" dirty="0">
                <a:solidFill>
                  <a:srgbClr val="0066FF"/>
                </a:solidFill>
              </a:rPr>
              <a:t>PHR (Personal Health Records)</a:t>
            </a:r>
            <a:endParaRPr lang="es-ES" dirty="0"/>
          </a:p>
          <a:p>
            <a:pPr lvl="1"/>
            <a:r>
              <a:rPr lang="en-GB" dirty="0">
                <a:solidFill>
                  <a:srgbClr val="0066FF"/>
                </a:solidFill>
              </a:rPr>
              <a:t>Data compression algorithms</a:t>
            </a:r>
            <a:endParaRPr lang="en-GB" dirty="0"/>
          </a:p>
          <a:p>
            <a:pPr lvl="1"/>
            <a:r>
              <a:rPr lang="es-ES" dirty="0">
                <a:solidFill>
                  <a:srgbClr val="0066FF"/>
                </a:solidFill>
              </a:rPr>
              <a:t>Hadoop</a:t>
            </a:r>
          </a:p>
          <a:p>
            <a:pPr lvl="1"/>
            <a:r>
              <a:rPr lang="es-ES" dirty="0" err="1">
                <a:solidFill>
                  <a:srgbClr val="0066FF"/>
                </a:solidFill>
              </a:rPr>
              <a:t>Redmine</a:t>
            </a:r>
            <a:endParaRPr lang="es-ES" dirty="0">
              <a:solidFill>
                <a:srgbClr val="0066FF"/>
              </a:solidFill>
            </a:endParaRPr>
          </a:p>
          <a:p>
            <a:pPr lvl="1"/>
            <a:r>
              <a:rPr lang="es-ES" dirty="0">
                <a:solidFill>
                  <a:srgbClr val="0066FF"/>
                </a:solidFill>
              </a:rPr>
              <a:t>Social Networks</a:t>
            </a:r>
          </a:p>
          <a:p>
            <a:pPr lvl="1"/>
            <a:r>
              <a:rPr lang="es-ES" dirty="0">
                <a:solidFill>
                  <a:srgbClr val="0066FF"/>
                </a:solidFill>
              </a:rPr>
              <a:t>Web </a:t>
            </a:r>
            <a:r>
              <a:rPr lang="es-ES" dirty="0" err="1">
                <a:solidFill>
                  <a:srgbClr val="0066FF"/>
                </a:solidFill>
              </a:rPr>
              <a:t>search</a:t>
            </a:r>
            <a:endParaRPr lang="es-ES" dirty="0">
              <a:solidFill>
                <a:srgbClr val="0066FF"/>
              </a:solidFill>
            </a:endParaRPr>
          </a:p>
        </p:txBody>
      </p:sp>
      <p:sp>
        <p:nvSpPr>
          <p:cNvPr id="4" name="Marcador de número de diapositiva 3">
            <a:extLst>
              <a:ext uri="{FF2B5EF4-FFF2-40B4-BE49-F238E27FC236}">
                <a16:creationId xmlns:a16="http://schemas.microsoft.com/office/drawing/2014/main" id="{DAB61105-3F31-44DB-9668-DB35123C5DA5}"/>
              </a:ext>
            </a:extLst>
          </p:cNvPr>
          <p:cNvSpPr>
            <a:spLocks noGrp="1"/>
          </p:cNvSpPr>
          <p:nvPr>
            <p:ph type="sldNum" sz="quarter" idx="12"/>
          </p:nvPr>
        </p:nvSpPr>
        <p:spPr/>
        <p:txBody>
          <a:bodyPr/>
          <a:lstStyle/>
          <a:p>
            <a:fld id="{132FADFE-3B8F-471C-ABF0-DBC7717ECBBC}" type="slidenum">
              <a:rPr lang="es-ES" smtClean="0"/>
              <a:pPr/>
              <a:t>44</a:t>
            </a:fld>
            <a:endParaRPr lang="es-ES" dirty="0"/>
          </a:p>
        </p:txBody>
      </p:sp>
      <p:sp>
        <p:nvSpPr>
          <p:cNvPr id="5" name="Marcador de pie de página 4">
            <a:extLst>
              <a:ext uri="{FF2B5EF4-FFF2-40B4-BE49-F238E27FC236}">
                <a16:creationId xmlns:a16="http://schemas.microsoft.com/office/drawing/2014/main" id="{A84E73AE-7637-4FDA-9DC1-DCC2ECD5E81D}"/>
              </a:ext>
            </a:extLst>
          </p:cNvPr>
          <p:cNvSpPr>
            <a:spLocks noGrp="1"/>
          </p:cNvSpPr>
          <p:nvPr>
            <p:ph type="ftr" sz="quarter" idx="11"/>
          </p:nvPr>
        </p:nvSpPr>
        <p:spPr/>
        <p:txBody>
          <a:bodyPr/>
          <a:lstStyle/>
          <a:p>
            <a:pPr algn="ctr"/>
            <a:r>
              <a:rPr lang="es-ES"/>
              <a:t>Coral Calero</a:t>
            </a:r>
            <a:endParaRPr lang="es-ES" dirty="0"/>
          </a:p>
        </p:txBody>
      </p:sp>
      <p:sp>
        <p:nvSpPr>
          <p:cNvPr id="6" name="Título 2">
            <a:extLst>
              <a:ext uri="{FF2B5EF4-FFF2-40B4-BE49-F238E27FC236}">
                <a16:creationId xmlns:a16="http://schemas.microsoft.com/office/drawing/2014/main" id="{67375AE8-127E-46D9-A401-EF15D91732DC}"/>
              </a:ext>
            </a:extLst>
          </p:cNvPr>
          <p:cNvSpPr>
            <a:spLocks noGrp="1"/>
          </p:cNvSpPr>
          <p:nvPr>
            <p:ph type="title"/>
          </p:nvPr>
        </p:nvSpPr>
        <p:spPr>
          <a:xfrm>
            <a:off x="395536" y="44624"/>
            <a:ext cx="7920880" cy="648072"/>
          </a:xfrm>
        </p:spPr>
        <p:txBody>
          <a:bodyPr/>
          <a:lstStyle/>
          <a:p>
            <a:r>
              <a:rPr lang="es-ES" dirty="0"/>
              <a:t>FEETINGS</a:t>
            </a:r>
          </a:p>
        </p:txBody>
      </p:sp>
    </p:spTree>
    <p:extLst>
      <p:ext uri="{BB962C8B-B14F-4D97-AF65-F5344CB8AC3E}">
        <p14:creationId xmlns:p14="http://schemas.microsoft.com/office/powerpoint/2010/main" val="2557906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171982" y="1988840"/>
            <a:ext cx="7920880" cy="2016224"/>
          </a:xfrm>
        </p:spPr>
        <p:txBody>
          <a:bodyPr/>
          <a:lstStyle/>
          <a:p>
            <a:pPr algn="ctr"/>
            <a:r>
              <a:rPr lang="es-ES" sz="3200" dirty="0"/>
              <a:t>SOS</a:t>
            </a:r>
            <a:br>
              <a:rPr lang="es-ES" sz="3200" dirty="0"/>
            </a:br>
            <a:r>
              <a:rPr lang="es-ES" sz="3200" dirty="0"/>
              <a:t>(</a:t>
            </a:r>
            <a:r>
              <a:rPr lang="en-US" sz="3200" dirty="0"/>
              <a:t>Software Sustainability</a:t>
            </a:r>
            <a:r>
              <a:rPr lang="es-ES" sz="3200" dirty="0"/>
              <a:t>)</a:t>
            </a:r>
          </a:p>
        </p:txBody>
      </p:sp>
      <p:sp>
        <p:nvSpPr>
          <p:cNvPr id="4" name="3 Marcador de número de diapositiva"/>
          <p:cNvSpPr>
            <a:spLocks noGrp="1"/>
          </p:cNvSpPr>
          <p:nvPr>
            <p:ph type="sldNum" sz="quarter" idx="12"/>
          </p:nvPr>
        </p:nvSpPr>
        <p:spPr/>
        <p:txBody>
          <a:bodyPr/>
          <a:lstStyle/>
          <a:p>
            <a:fld id="{132FADFE-3B8F-471C-ABF0-DBC7717ECBBC}" type="slidenum">
              <a:rPr lang="es-ES" smtClean="0"/>
              <a:pPr/>
              <a:t>45</a:t>
            </a:fld>
            <a:endParaRPr lang="es-ES" dirty="0"/>
          </a:p>
        </p:txBody>
      </p:sp>
      <p:graphicFrame>
        <p:nvGraphicFramePr>
          <p:cNvPr id="5" name="Objeto 4">
            <a:extLst>
              <a:ext uri="{FF2B5EF4-FFF2-40B4-BE49-F238E27FC236}">
                <a16:creationId xmlns:a16="http://schemas.microsoft.com/office/drawing/2014/main" id="{B3E6D8EE-39D6-4AD7-8FC4-2D8449B1A870}"/>
              </a:ext>
            </a:extLst>
          </p:cNvPr>
          <p:cNvGraphicFramePr>
            <a:graphicFrameLocks noChangeAspect="1"/>
          </p:cNvGraphicFramePr>
          <p:nvPr>
            <p:extLst/>
          </p:nvPr>
        </p:nvGraphicFramePr>
        <p:xfrm>
          <a:off x="2915816" y="3356992"/>
          <a:ext cx="2433212" cy="1631411"/>
        </p:xfrm>
        <a:graphic>
          <a:graphicData uri="http://schemas.openxmlformats.org/presentationml/2006/ole">
            <mc:AlternateContent xmlns:mc="http://schemas.openxmlformats.org/markup-compatibility/2006">
              <mc:Choice xmlns:v="urn:schemas-microsoft-com:vml" Requires="v">
                <p:oleObj spid="_x0000_s25603" name="Visio" r:id="rId4" imgW="6067512" imgH="4076861" progId="Visio.Drawing.15">
                  <p:embed/>
                </p:oleObj>
              </mc:Choice>
              <mc:Fallback>
                <p:oleObj name="Visio" r:id="rId4" imgW="6067512" imgH="4076861" progId="Visio.Drawing.15">
                  <p:embed/>
                  <p:pic>
                    <p:nvPicPr>
                      <p:cNvPr id="5" name="Objeto 4">
                        <a:extLst>
                          <a:ext uri="{FF2B5EF4-FFF2-40B4-BE49-F238E27FC236}">
                            <a16:creationId xmlns:a16="http://schemas.microsoft.com/office/drawing/2014/main" id="{B3E6D8EE-39D6-4AD7-8FC4-2D8449B1A8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816" y="3356992"/>
                        <a:ext cx="2433212" cy="1631411"/>
                      </a:xfrm>
                      <a:prstGeom prst="rect">
                        <a:avLst/>
                      </a:prstGeom>
                      <a:noFill/>
                      <a:extLst/>
                    </p:spPr>
                  </p:pic>
                </p:oleObj>
              </mc:Fallback>
            </mc:AlternateContent>
          </a:graphicData>
        </a:graphic>
      </p:graphicFrame>
    </p:spTree>
    <p:extLst>
      <p:ext uri="{BB962C8B-B14F-4D97-AF65-F5344CB8AC3E}">
        <p14:creationId xmlns:p14="http://schemas.microsoft.com/office/powerpoint/2010/main" val="17445389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F3084DB5-9B1F-4888-BE71-F8F8DB54D4C7}"/>
              </a:ext>
            </a:extLst>
          </p:cNvPr>
          <p:cNvSpPr>
            <a:spLocks noGrp="1"/>
          </p:cNvSpPr>
          <p:nvPr>
            <p:ph idx="1"/>
          </p:nvPr>
        </p:nvSpPr>
        <p:spPr/>
        <p:txBody>
          <a:bodyPr/>
          <a:lstStyle/>
          <a:p>
            <a:r>
              <a:rPr lang="en-US" dirty="0">
                <a:latin typeface="Trebuchet MS" panose="020B0603020202020204" pitchFamily="34" charset="0"/>
              </a:rPr>
              <a:t>We are working on the three dimensions of </a:t>
            </a:r>
            <a:r>
              <a:rPr lang="en-US" dirty="0">
                <a:solidFill>
                  <a:srgbClr val="0066FF"/>
                </a:solidFill>
                <a:latin typeface="Trebuchet MS" panose="020B0603020202020204" pitchFamily="34" charset="0"/>
              </a:rPr>
              <a:t>Software Sustainability</a:t>
            </a:r>
            <a:r>
              <a:rPr lang="en-US" dirty="0">
                <a:latin typeface="Trebuchet MS" panose="020B0603020202020204" pitchFamily="34" charset="0"/>
              </a:rPr>
              <a:t>;</a:t>
            </a:r>
          </a:p>
          <a:p>
            <a:r>
              <a:rPr lang="en-US" dirty="0">
                <a:solidFill>
                  <a:srgbClr val="0066FF"/>
                </a:solidFill>
                <a:latin typeface="Trebuchet MS" panose="020B0603020202020204" pitchFamily="34" charset="0"/>
              </a:rPr>
              <a:t>CSR</a:t>
            </a:r>
            <a:r>
              <a:rPr lang="en-US" dirty="0">
                <a:latin typeface="Trebuchet MS" panose="020B0603020202020204" pitchFamily="34" charset="0"/>
              </a:rPr>
              <a:t> (Corporate Social Responsibility) and </a:t>
            </a:r>
            <a:r>
              <a:rPr lang="en-US" dirty="0">
                <a:solidFill>
                  <a:srgbClr val="0066FF"/>
                </a:solidFill>
                <a:latin typeface="Trebuchet MS" panose="020B0603020202020204" pitchFamily="34" charset="0"/>
              </a:rPr>
              <a:t>Software Sustainability </a:t>
            </a:r>
            <a:r>
              <a:rPr lang="en-US" dirty="0">
                <a:latin typeface="Trebuchet MS" panose="020B0603020202020204" pitchFamily="34" charset="0"/>
              </a:rPr>
              <a:t>in industries</a:t>
            </a:r>
          </a:p>
          <a:p>
            <a:endParaRPr lang="es-ES" dirty="0"/>
          </a:p>
        </p:txBody>
      </p:sp>
      <p:sp>
        <p:nvSpPr>
          <p:cNvPr id="3" name="Título 2">
            <a:extLst>
              <a:ext uri="{FF2B5EF4-FFF2-40B4-BE49-F238E27FC236}">
                <a16:creationId xmlns:a16="http://schemas.microsoft.com/office/drawing/2014/main" id="{FD4CAC24-BB89-4E22-8BEF-B21377D67EC3}"/>
              </a:ext>
            </a:extLst>
          </p:cNvPr>
          <p:cNvSpPr>
            <a:spLocks noGrp="1"/>
          </p:cNvSpPr>
          <p:nvPr>
            <p:ph type="title"/>
          </p:nvPr>
        </p:nvSpPr>
        <p:spPr/>
        <p:txBody>
          <a:bodyPr/>
          <a:lstStyle/>
          <a:p>
            <a:r>
              <a:rPr lang="es-ES" sz="2800" dirty="0"/>
              <a:t>SOS</a:t>
            </a:r>
          </a:p>
        </p:txBody>
      </p:sp>
      <p:sp>
        <p:nvSpPr>
          <p:cNvPr id="4" name="Marcador de número de diapositiva 3">
            <a:extLst>
              <a:ext uri="{FF2B5EF4-FFF2-40B4-BE49-F238E27FC236}">
                <a16:creationId xmlns:a16="http://schemas.microsoft.com/office/drawing/2014/main" id="{229793EA-E41C-4FBB-ACC2-7C7FCA1CAD80}"/>
              </a:ext>
            </a:extLst>
          </p:cNvPr>
          <p:cNvSpPr>
            <a:spLocks noGrp="1"/>
          </p:cNvSpPr>
          <p:nvPr>
            <p:ph type="sldNum" sz="quarter" idx="12"/>
          </p:nvPr>
        </p:nvSpPr>
        <p:spPr/>
        <p:txBody>
          <a:bodyPr/>
          <a:lstStyle/>
          <a:p>
            <a:fld id="{132FADFE-3B8F-471C-ABF0-DBC7717ECBBC}" type="slidenum">
              <a:rPr lang="es-ES" smtClean="0"/>
              <a:pPr/>
              <a:t>46</a:t>
            </a:fld>
            <a:endParaRPr lang="es-ES" dirty="0"/>
          </a:p>
        </p:txBody>
      </p:sp>
    </p:spTree>
    <p:extLst>
      <p:ext uri="{BB962C8B-B14F-4D97-AF65-F5344CB8AC3E}">
        <p14:creationId xmlns:p14="http://schemas.microsoft.com/office/powerpoint/2010/main" val="23598151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395536" y="2060848"/>
            <a:ext cx="7920880" cy="648072"/>
          </a:xfrm>
        </p:spPr>
        <p:txBody>
          <a:bodyPr/>
          <a:lstStyle/>
          <a:p>
            <a:pPr algn="ctr"/>
            <a:r>
              <a:rPr lang="es-ES" sz="3200" dirty="0" err="1"/>
              <a:t>Conclusions</a:t>
            </a:r>
            <a:r>
              <a:rPr lang="es-ES" sz="3200" dirty="0"/>
              <a:t> and </a:t>
            </a:r>
            <a:r>
              <a:rPr lang="es-ES" sz="3200" dirty="0" err="1"/>
              <a:t>Future</a:t>
            </a:r>
            <a:r>
              <a:rPr lang="es-ES" sz="3200" dirty="0"/>
              <a:t> </a:t>
            </a:r>
            <a:r>
              <a:rPr lang="es-ES" sz="3200" dirty="0" err="1"/>
              <a:t>work</a:t>
            </a:r>
            <a:endParaRPr lang="es-ES" sz="3200" dirty="0"/>
          </a:p>
        </p:txBody>
      </p:sp>
      <p:sp>
        <p:nvSpPr>
          <p:cNvPr id="4" name="3 Marcador de número de diapositiva"/>
          <p:cNvSpPr>
            <a:spLocks noGrp="1"/>
          </p:cNvSpPr>
          <p:nvPr>
            <p:ph type="sldNum" sz="quarter" idx="12"/>
          </p:nvPr>
        </p:nvSpPr>
        <p:spPr/>
        <p:txBody>
          <a:bodyPr/>
          <a:lstStyle/>
          <a:p>
            <a:fld id="{132FADFE-3B8F-471C-ABF0-DBC7717ECBBC}" type="slidenum">
              <a:rPr lang="es-ES" smtClean="0"/>
              <a:pPr/>
              <a:t>47</a:t>
            </a:fld>
            <a:endParaRPr lang="es-ES" dirty="0"/>
          </a:p>
        </p:txBody>
      </p:sp>
      <p:pic>
        <p:nvPicPr>
          <p:cNvPr id="6" name="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888" y="2924944"/>
            <a:ext cx="1673127" cy="2154786"/>
          </a:xfrm>
          <a:prstGeom prst="rect">
            <a:avLst/>
          </a:prstGeom>
        </p:spPr>
      </p:pic>
    </p:spTree>
    <p:extLst>
      <p:ext uri="{BB962C8B-B14F-4D97-AF65-F5344CB8AC3E}">
        <p14:creationId xmlns:p14="http://schemas.microsoft.com/office/powerpoint/2010/main" val="2647926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F3084DB5-9B1F-4888-BE71-F8F8DB54D4C7}"/>
              </a:ext>
            </a:extLst>
          </p:cNvPr>
          <p:cNvSpPr>
            <a:spLocks noGrp="1"/>
          </p:cNvSpPr>
          <p:nvPr>
            <p:ph idx="1"/>
          </p:nvPr>
        </p:nvSpPr>
        <p:spPr/>
        <p:txBody>
          <a:bodyPr/>
          <a:lstStyle/>
          <a:p>
            <a:r>
              <a:rPr lang="en-US" dirty="0">
                <a:latin typeface="Trebuchet MS" panose="020B0603020202020204" pitchFamily="34" charset="0"/>
              </a:rPr>
              <a:t>Green and sustainable software is a </a:t>
            </a:r>
            <a:r>
              <a:rPr lang="en-US" dirty="0">
                <a:solidFill>
                  <a:srgbClr val="0066FF"/>
                </a:solidFill>
                <a:latin typeface="Trebuchet MS" panose="020B0603020202020204" pitchFamily="34" charset="0"/>
              </a:rPr>
              <a:t>highly active area of research</a:t>
            </a:r>
            <a:r>
              <a:rPr lang="en-US" dirty="0">
                <a:latin typeface="Trebuchet MS" panose="020B0603020202020204" pitchFamily="34" charset="0"/>
              </a:rPr>
              <a:t>;</a:t>
            </a:r>
          </a:p>
          <a:p>
            <a:r>
              <a:rPr lang="en-US" dirty="0">
                <a:latin typeface="Trebuchet MS" panose="020B0603020202020204" pitchFamily="34" charset="0"/>
              </a:rPr>
              <a:t>Green and sustainable software has achieved a </a:t>
            </a:r>
            <a:r>
              <a:rPr lang="en-US" dirty="0">
                <a:solidFill>
                  <a:srgbClr val="0066FF"/>
                </a:solidFill>
                <a:latin typeface="Trebuchet MS" panose="020B0603020202020204" pitchFamily="34" charset="0"/>
              </a:rPr>
              <a:t>good </a:t>
            </a:r>
            <a:r>
              <a:rPr lang="en-US" dirty="0">
                <a:latin typeface="Trebuchet MS" panose="020B0603020202020204" pitchFamily="34" charset="0"/>
              </a:rPr>
              <a:t>level of </a:t>
            </a:r>
            <a:r>
              <a:rPr lang="en-US" dirty="0">
                <a:solidFill>
                  <a:srgbClr val="0066FF"/>
                </a:solidFill>
                <a:latin typeface="Trebuchet MS" panose="020B0603020202020204" pitchFamily="34" charset="0"/>
              </a:rPr>
              <a:t>maturity</a:t>
            </a:r>
            <a:r>
              <a:rPr lang="en-US" dirty="0">
                <a:latin typeface="Trebuchet MS" panose="020B0603020202020204" pitchFamily="34" charset="0"/>
              </a:rPr>
              <a:t> and is a stable line of research</a:t>
            </a:r>
          </a:p>
          <a:p>
            <a:r>
              <a:rPr lang="en-US" dirty="0">
                <a:latin typeface="Trebuchet MS" panose="020B0603020202020204" pitchFamily="34" charset="0"/>
              </a:rPr>
              <a:t>The most frequently used </a:t>
            </a:r>
            <a:r>
              <a:rPr lang="en-US" dirty="0">
                <a:solidFill>
                  <a:srgbClr val="0066FF"/>
                </a:solidFill>
                <a:latin typeface="Trebuchet MS" panose="020B0603020202020204" pitchFamily="34" charset="0"/>
              </a:rPr>
              <a:t>keywords</a:t>
            </a:r>
            <a:r>
              <a:rPr lang="en-US" dirty="0">
                <a:latin typeface="Trebuchet MS" panose="020B0603020202020204" pitchFamily="34" charset="0"/>
              </a:rPr>
              <a:t> are: Green Software, Green IT, Sustainability, Software Sustainability, Sustainable Software, Energy Consumption, Energy Efficiency</a:t>
            </a:r>
          </a:p>
          <a:p>
            <a:r>
              <a:rPr lang="en-US" dirty="0">
                <a:latin typeface="Trebuchet MS" panose="020B0603020202020204" pitchFamily="34" charset="0"/>
              </a:rPr>
              <a:t>More than a half of the keywords are related to a </a:t>
            </a:r>
            <a:r>
              <a:rPr lang="en-US" sz="3200" dirty="0">
                <a:solidFill>
                  <a:srgbClr val="0066FF"/>
                </a:solidFill>
                <a:latin typeface="Trebuchet MS" panose="020B0603020202020204" pitchFamily="34" charset="0"/>
              </a:rPr>
              <a:t>SWEBOK</a:t>
            </a:r>
            <a:r>
              <a:rPr lang="en-US" dirty="0">
                <a:latin typeface="Trebuchet MS" panose="020B0603020202020204" pitchFamily="34" charset="0"/>
              </a:rPr>
              <a:t> area. There are four SWEBOK areas without contributions.</a:t>
            </a:r>
          </a:p>
          <a:p>
            <a:endParaRPr lang="en-US" dirty="0">
              <a:latin typeface="Trebuchet MS" panose="020B0603020202020204" pitchFamily="34" charset="0"/>
            </a:endParaRPr>
          </a:p>
          <a:p>
            <a:endParaRPr lang="es-ES" dirty="0"/>
          </a:p>
        </p:txBody>
      </p:sp>
      <p:sp>
        <p:nvSpPr>
          <p:cNvPr id="3" name="Título 2">
            <a:extLst>
              <a:ext uri="{FF2B5EF4-FFF2-40B4-BE49-F238E27FC236}">
                <a16:creationId xmlns:a16="http://schemas.microsoft.com/office/drawing/2014/main" id="{FD4CAC24-BB89-4E22-8BEF-B21377D67EC3}"/>
              </a:ext>
            </a:extLst>
          </p:cNvPr>
          <p:cNvSpPr>
            <a:spLocks noGrp="1"/>
          </p:cNvSpPr>
          <p:nvPr>
            <p:ph type="title"/>
          </p:nvPr>
        </p:nvSpPr>
        <p:spPr/>
        <p:txBody>
          <a:bodyPr/>
          <a:lstStyle/>
          <a:p>
            <a:r>
              <a:rPr lang="es-ES" sz="2800" dirty="0" err="1"/>
              <a:t>Conclusions</a:t>
            </a:r>
            <a:r>
              <a:rPr lang="es-ES" sz="2800" dirty="0"/>
              <a:t> and Future </a:t>
            </a:r>
            <a:r>
              <a:rPr lang="es-ES" sz="2800" dirty="0" err="1"/>
              <a:t>work</a:t>
            </a:r>
            <a:endParaRPr lang="es-ES" sz="2800" dirty="0"/>
          </a:p>
        </p:txBody>
      </p:sp>
      <p:sp>
        <p:nvSpPr>
          <p:cNvPr id="4" name="Marcador de número de diapositiva 3">
            <a:extLst>
              <a:ext uri="{FF2B5EF4-FFF2-40B4-BE49-F238E27FC236}">
                <a16:creationId xmlns:a16="http://schemas.microsoft.com/office/drawing/2014/main" id="{229793EA-E41C-4FBB-ACC2-7C7FCA1CAD80}"/>
              </a:ext>
            </a:extLst>
          </p:cNvPr>
          <p:cNvSpPr>
            <a:spLocks noGrp="1"/>
          </p:cNvSpPr>
          <p:nvPr>
            <p:ph type="sldNum" sz="quarter" idx="12"/>
          </p:nvPr>
        </p:nvSpPr>
        <p:spPr/>
        <p:txBody>
          <a:bodyPr/>
          <a:lstStyle/>
          <a:p>
            <a:fld id="{132FADFE-3B8F-471C-ABF0-DBC7717ECBBC}" type="slidenum">
              <a:rPr lang="es-ES" smtClean="0"/>
              <a:pPr/>
              <a:t>48</a:t>
            </a:fld>
            <a:endParaRPr lang="es-ES" dirty="0"/>
          </a:p>
        </p:txBody>
      </p:sp>
      <p:pic>
        <p:nvPicPr>
          <p:cNvPr id="6" name="Imagen 5">
            <a:extLst>
              <a:ext uri="{FF2B5EF4-FFF2-40B4-BE49-F238E27FC236}">
                <a16:creationId xmlns:a16="http://schemas.microsoft.com/office/drawing/2014/main" id="{176D253B-5C0F-402D-8F21-128D39F11DB7}"/>
              </a:ext>
            </a:extLst>
          </p:cNvPr>
          <p:cNvPicPr>
            <a:picLocks noChangeAspect="1"/>
          </p:cNvPicPr>
          <p:nvPr/>
        </p:nvPicPr>
        <p:blipFill>
          <a:blip r:embed="rId2"/>
          <a:stretch>
            <a:fillRect/>
          </a:stretch>
        </p:blipFill>
        <p:spPr>
          <a:xfrm>
            <a:off x="1786490" y="1196752"/>
            <a:ext cx="4729726" cy="4719000"/>
          </a:xfrm>
          <a:prstGeom prst="rect">
            <a:avLst/>
          </a:prstGeom>
        </p:spPr>
      </p:pic>
    </p:spTree>
    <p:extLst>
      <p:ext uri="{BB962C8B-B14F-4D97-AF65-F5344CB8AC3E}">
        <p14:creationId xmlns:p14="http://schemas.microsoft.com/office/powerpoint/2010/main" val="210350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F3084DB5-9B1F-4888-BE71-F8F8DB54D4C7}"/>
              </a:ext>
            </a:extLst>
          </p:cNvPr>
          <p:cNvSpPr>
            <a:spLocks noGrp="1"/>
          </p:cNvSpPr>
          <p:nvPr>
            <p:ph idx="1"/>
          </p:nvPr>
        </p:nvSpPr>
        <p:spPr>
          <a:xfrm>
            <a:off x="107504" y="1556793"/>
            <a:ext cx="8208912" cy="5184575"/>
          </a:xfrm>
        </p:spPr>
        <p:txBody>
          <a:bodyPr/>
          <a:lstStyle/>
          <a:p>
            <a:r>
              <a:rPr lang="en-US" dirty="0">
                <a:solidFill>
                  <a:srgbClr val="0066FF"/>
                </a:solidFill>
                <a:latin typeface="Trebuchet MS" panose="020B0603020202020204" pitchFamily="34" charset="0"/>
              </a:rPr>
              <a:t>Industry</a:t>
            </a:r>
            <a:r>
              <a:rPr lang="en-US" dirty="0">
                <a:latin typeface="Trebuchet MS" panose="020B0603020202020204" pitchFamily="34" charset="0"/>
              </a:rPr>
              <a:t> is on </a:t>
            </a:r>
            <a:r>
              <a:rPr lang="en-US" dirty="0">
                <a:solidFill>
                  <a:srgbClr val="0066FF"/>
                </a:solidFill>
                <a:latin typeface="Trebuchet MS" panose="020B0603020202020204" pitchFamily="34" charset="0"/>
              </a:rPr>
              <a:t>other level of maturity</a:t>
            </a:r>
          </a:p>
          <a:p>
            <a:r>
              <a:rPr lang="en-US" dirty="0">
                <a:latin typeface="Trebuchet MS" panose="020B0603020202020204" pitchFamily="34" charset="0"/>
              </a:rPr>
              <a:t>Only </a:t>
            </a:r>
            <a:r>
              <a:rPr lang="en-US" dirty="0">
                <a:solidFill>
                  <a:srgbClr val="0066FF"/>
                </a:solidFill>
                <a:latin typeface="Trebuchet MS" panose="020B0603020202020204" pitchFamily="34" charset="0"/>
              </a:rPr>
              <a:t>one </a:t>
            </a:r>
            <a:r>
              <a:rPr lang="en-US" dirty="0">
                <a:latin typeface="Trebuchet MS" panose="020B0603020202020204" pitchFamily="34" charset="0"/>
              </a:rPr>
              <a:t>company has over 50% of their </a:t>
            </a:r>
            <a:r>
              <a:rPr lang="en-US" dirty="0">
                <a:solidFill>
                  <a:srgbClr val="0066FF"/>
                </a:solidFill>
                <a:latin typeface="Trebuchet MS" panose="020B0603020202020204" pitchFamily="34" charset="0"/>
              </a:rPr>
              <a:t>CSR</a:t>
            </a:r>
            <a:r>
              <a:rPr lang="en-US" dirty="0">
                <a:latin typeface="Trebuchet MS" panose="020B0603020202020204" pitchFamily="34" charset="0"/>
              </a:rPr>
              <a:t> actions dedicated to </a:t>
            </a:r>
            <a:r>
              <a:rPr lang="en-US" dirty="0">
                <a:solidFill>
                  <a:srgbClr val="0066FF"/>
                </a:solidFill>
                <a:latin typeface="Trebuchet MS" panose="020B0603020202020204" pitchFamily="34" charset="0"/>
              </a:rPr>
              <a:t>sustainability aspects</a:t>
            </a:r>
            <a:r>
              <a:rPr lang="en-US" dirty="0">
                <a:latin typeface="Trebuchet MS" panose="020B0603020202020204" pitchFamily="34" charset="0"/>
              </a:rPr>
              <a:t> and  </a:t>
            </a:r>
            <a:r>
              <a:rPr lang="en-US" dirty="0">
                <a:solidFill>
                  <a:srgbClr val="0066FF"/>
                </a:solidFill>
                <a:latin typeface="Trebuchet MS" panose="020B0603020202020204" pitchFamily="34" charset="0"/>
              </a:rPr>
              <a:t>one</a:t>
            </a:r>
            <a:r>
              <a:rPr lang="en-US" dirty="0">
                <a:latin typeface="Trebuchet MS" panose="020B0603020202020204" pitchFamily="34" charset="0"/>
              </a:rPr>
              <a:t> has </a:t>
            </a:r>
            <a:r>
              <a:rPr lang="en-US" dirty="0">
                <a:solidFill>
                  <a:srgbClr val="0066FF"/>
                </a:solidFill>
                <a:latin typeface="Trebuchet MS" panose="020B0603020202020204" pitchFamily="34" charset="0"/>
              </a:rPr>
              <a:t>no actions</a:t>
            </a:r>
          </a:p>
          <a:p>
            <a:r>
              <a:rPr lang="en-US" dirty="0">
                <a:latin typeface="Trebuchet MS" panose="020B0603020202020204" pitchFamily="34" charset="0"/>
              </a:rPr>
              <a:t>The dimension with the </a:t>
            </a:r>
            <a:r>
              <a:rPr lang="en-US" dirty="0">
                <a:solidFill>
                  <a:srgbClr val="0066FF"/>
                </a:solidFill>
                <a:latin typeface="Trebuchet MS" panose="020B0603020202020204" pitchFamily="34" charset="0"/>
              </a:rPr>
              <a:t> biggest number of actions </a:t>
            </a:r>
            <a:r>
              <a:rPr lang="en-US" dirty="0">
                <a:latin typeface="Trebuchet MS" panose="020B0603020202020204" pitchFamily="34" charset="0"/>
              </a:rPr>
              <a:t>is the </a:t>
            </a:r>
            <a:r>
              <a:rPr lang="en-US" dirty="0">
                <a:solidFill>
                  <a:srgbClr val="0066FF"/>
                </a:solidFill>
                <a:latin typeface="Trebuchet MS" panose="020B0603020202020204" pitchFamily="34" charset="0"/>
              </a:rPr>
              <a:t>HUMAN</a:t>
            </a:r>
            <a:r>
              <a:rPr lang="en-US" dirty="0">
                <a:latin typeface="Trebuchet MS" panose="020B0603020202020204" pitchFamily="34" charset="0"/>
              </a:rPr>
              <a:t> dimension. The one with </a:t>
            </a:r>
            <a:r>
              <a:rPr lang="en-US" dirty="0">
                <a:solidFill>
                  <a:srgbClr val="0066FF"/>
                </a:solidFill>
                <a:latin typeface="Trebuchet MS" panose="020B0603020202020204" pitchFamily="34" charset="0"/>
              </a:rPr>
              <a:t>lesser number of actions</a:t>
            </a:r>
            <a:r>
              <a:rPr lang="en-US" dirty="0">
                <a:latin typeface="Trebuchet MS" panose="020B0603020202020204" pitchFamily="34" charset="0"/>
              </a:rPr>
              <a:t> is the </a:t>
            </a:r>
            <a:r>
              <a:rPr lang="en-US" dirty="0">
                <a:solidFill>
                  <a:srgbClr val="0066FF"/>
                </a:solidFill>
                <a:latin typeface="Trebuchet MS" panose="020B0603020202020204" pitchFamily="34" charset="0"/>
              </a:rPr>
              <a:t>ENVIRONMENTAL</a:t>
            </a:r>
            <a:r>
              <a:rPr lang="en-US" dirty="0">
                <a:latin typeface="Trebuchet MS" panose="020B0603020202020204" pitchFamily="34" charset="0"/>
              </a:rPr>
              <a:t> dimension</a:t>
            </a:r>
          </a:p>
          <a:p>
            <a:endParaRPr lang="en-GB" dirty="0"/>
          </a:p>
          <a:p>
            <a:endParaRPr lang="es-ES" dirty="0">
              <a:solidFill>
                <a:srgbClr val="0066FF"/>
              </a:solidFill>
              <a:latin typeface="Trebuchet MS" panose="020B0603020202020204" pitchFamily="34" charset="0"/>
            </a:endParaRPr>
          </a:p>
        </p:txBody>
      </p:sp>
      <p:sp>
        <p:nvSpPr>
          <p:cNvPr id="3" name="Título 2">
            <a:extLst>
              <a:ext uri="{FF2B5EF4-FFF2-40B4-BE49-F238E27FC236}">
                <a16:creationId xmlns:a16="http://schemas.microsoft.com/office/drawing/2014/main" id="{FD4CAC24-BB89-4E22-8BEF-B21377D67EC3}"/>
              </a:ext>
            </a:extLst>
          </p:cNvPr>
          <p:cNvSpPr>
            <a:spLocks noGrp="1"/>
          </p:cNvSpPr>
          <p:nvPr>
            <p:ph type="title"/>
          </p:nvPr>
        </p:nvSpPr>
        <p:spPr/>
        <p:txBody>
          <a:bodyPr/>
          <a:lstStyle/>
          <a:p>
            <a:r>
              <a:rPr lang="es-ES" sz="2800" dirty="0" err="1"/>
              <a:t>Conclusions</a:t>
            </a:r>
            <a:r>
              <a:rPr lang="es-ES" sz="2800" dirty="0"/>
              <a:t> and Future </a:t>
            </a:r>
            <a:r>
              <a:rPr lang="es-ES" sz="2800" dirty="0" err="1"/>
              <a:t>work</a:t>
            </a:r>
            <a:endParaRPr lang="es-ES" sz="2800" dirty="0"/>
          </a:p>
        </p:txBody>
      </p:sp>
      <p:sp>
        <p:nvSpPr>
          <p:cNvPr id="4" name="Marcador de número de diapositiva 3">
            <a:extLst>
              <a:ext uri="{FF2B5EF4-FFF2-40B4-BE49-F238E27FC236}">
                <a16:creationId xmlns:a16="http://schemas.microsoft.com/office/drawing/2014/main" id="{229793EA-E41C-4FBB-ACC2-7C7FCA1CAD80}"/>
              </a:ext>
            </a:extLst>
          </p:cNvPr>
          <p:cNvSpPr>
            <a:spLocks noGrp="1"/>
          </p:cNvSpPr>
          <p:nvPr>
            <p:ph type="sldNum" sz="quarter" idx="12"/>
          </p:nvPr>
        </p:nvSpPr>
        <p:spPr/>
        <p:txBody>
          <a:bodyPr/>
          <a:lstStyle/>
          <a:p>
            <a:fld id="{132FADFE-3B8F-471C-ABF0-DBC7717ECBBC}" type="slidenum">
              <a:rPr lang="es-ES" smtClean="0"/>
              <a:pPr/>
              <a:t>49</a:t>
            </a:fld>
            <a:endParaRPr lang="es-ES" dirty="0"/>
          </a:p>
        </p:txBody>
      </p:sp>
      <p:pic>
        <p:nvPicPr>
          <p:cNvPr id="6" name="Imagen 5">
            <a:extLst>
              <a:ext uri="{FF2B5EF4-FFF2-40B4-BE49-F238E27FC236}">
                <a16:creationId xmlns:a16="http://schemas.microsoft.com/office/drawing/2014/main" id="{6E6B5823-EEB7-4E5C-A33C-5F11F0F125E0}"/>
              </a:ext>
            </a:extLst>
          </p:cNvPr>
          <p:cNvPicPr>
            <a:picLocks noChangeAspect="1"/>
          </p:cNvPicPr>
          <p:nvPr/>
        </p:nvPicPr>
        <p:blipFill>
          <a:blip r:embed="rId2"/>
          <a:stretch>
            <a:fillRect/>
          </a:stretch>
        </p:blipFill>
        <p:spPr>
          <a:xfrm>
            <a:off x="1835696" y="1069500"/>
            <a:ext cx="4729726" cy="4719000"/>
          </a:xfrm>
          <a:prstGeom prst="rect">
            <a:avLst/>
          </a:prstGeom>
        </p:spPr>
      </p:pic>
    </p:spTree>
    <p:extLst>
      <p:ext uri="{BB962C8B-B14F-4D97-AF65-F5344CB8AC3E}">
        <p14:creationId xmlns:p14="http://schemas.microsoft.com/office/powerpoint/2010/main" val="80943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DA2FFF04-EB98-4084-9E2D-51778E5B1EBE}"/>
              </a:ext>
            </a:extLst>
          </p:cNvPr>
          <p:cNvSpPr>
            <a:spLocks noGrp="1"/>
          </p:cNvSpPr>
          <p:nvPr>
            <p:ph idx="1"/>
          </p:nvPr>
        </p:nvSpPr>
        <p:spPr>
          <a:xfrm>
            <a:off x="0" y="958525"/>
            <a:ext cx="8424937" cy="5184575"/>
          </a:xfrm>
        </p:spPr>
        <p:txBody>
          <a:bodyPr/>
          <a:lstStyle/>
          <a:p>
            <a:pPr marL="0" indent="0">
              <a:buNone/>
            </a:pPr>
            <a:endParaRPr lang="en-US" sz="2400"/>
          </a:p>
          <a:p>
            <a:endParaRPr lang="en-US" sz="2400"/>
          </a:p>
          <a:p>
            <a:endParaRPr lang="en-US" sz="2400"/>
          </a:p>
          <a:p>
            <a:endParaRPr lang="en-US" sz="2400"/>
          </a:p>
          <a:p>
            <a:endParaRPr lang="en-US" sz="2400"/>
          </a:p>
          <a:p>
            <a:pPr marL="0" indent="0">
              <a:buNone/>
            </a:pPr>
            <a:endParaRPr lang="es-ES" sz="2400" dirty="0"/>
          </a:p>
        </p:txBody>
      </p:sp>
      <p:sp>
        <p:nvSpPr>
          <p:cNvPr id="3" name="Título 2">
            <a:extLst>
              <a:ext uri="{FF2B5EF4-FFF2-40B4-BE49-F238E27FC236}">
                <a16:creationId xmlns:a16="http://schemas.microsoft.com/office/drawing/2014/main" id="{DF06CFE0-8827-4323-AF98-4B4D646E7319}"/>
              </a:ext>
            </a:extLst>
          </p:cNvPr>
          <p:cNvSpPr>
            <a:spLocks noGrp="1"/>
          </p:cNvSpPr>
          <p:nvPr>
            <p:ph type="title"/>
          </p:nvPr>
        </p:nvSpPr>
        <p:spPr>
          <a:xfrm>
            <a:off x="395536" y="44624"/>
            <a:ext cx="7920880" cy="648072"/>
          </a:xfrm>
        </p:spPr>
        <p:txBody>
          <a:bodyPr/>
          <a:lstStyle/>
          <a:p>
            <a:r>
              <a:rPr lang="es-ES" sz="3200"/>
              <a:t>Introduction to Software Sustainability</a:t>
            </a:r>
            <a:endParaRPr lang="es-ES" sz="3200" dirty="0"/>
          </a:p>
        </p:txBody>
      </p:sp>
      <p:sp>
        <p:nvSpPr>
          <p:cNvPr id="4" name="Marcador de número de diapositiva 3">
            <a:extLst>
              <a:ext uri="{FF2B5EF4-FFF2-40B4-BE49-F238E27FC236}">
                <a16:creationId xmlns:a16="http://schemas.microsoft.com/office/drawing/2014/main" id="{EEF9C844-5E0E-478A-8E42-BC154F11BD23}"/>
              </a:ext>
            </a:extLst>
          </p:cNvPr>
          <p:cNvSpPr>
            <a:spLocks noGrp="1"/>
          </p:cNvSpPr>
          <p:nvPr>
            <p:ph type="sldNum" sz="quarter" idx="12"/>
          </p:nvPr>
        </p:nvSpPr>
        <p:spPr>
          <a:xfrm>
            <a:off x="8388424" y="6237312"/>
            <a:ext cx="755576" cy="504056"/>
          </a:xfrm>
        </p:spPr>
        <p:txBody>
          <a:bodyPr/>
          <a:lstStyle/>
          <a:p>
            <a:fld id="{132FADFE-3B8F-471C-ABF0-DBC7717ECBBC}" type="slidenum">
              <a:rPr lang="es-ES" smtClean="0"/>
              <a:pPr/>
              <a:t>5</a:t>
            </a:fld>
            <a:endParaRPr lang="es-ES" dirty="0"/>
          </a:p>
        </p:txBody>
      </p:sp>
      <p:pic>
        <p:nvPicPr>
          <p:cNvPr id="8" name="picture">
            <a:extLst>
              <a:ext uri="{FF2B5EF4-FFF2-40B4-BE49-F238E27FC236}">
                <a16:creationId xmlns:a16="http://schemas.microsoft.com/office/drawing/2014/main" id="{669C02F9-8189-4D0E-A854-5EC8656D2484}"/>
              </a:ext>
            </a:extLst>
          </p:cNvPr>
          <p:cNvPicPr/>
          <p:nvPr/>
        </p:nvPicPr>
        <p:blipFill>
          <a:blip r:embed="rId3">
            <a:extLst>
              <a:ext uri="{28A0092B-C50C-407E-A947-70E740481C1C}">
                <a14:useLocalDpi xmlns:a14="http://schemas.microsoft.com/office/drawing/2010/main" val="0"/>
              </a:ext>
            </a:extLst>
          </a:blip>
          <a:stretch>
            <a:fillRect/>
          </a:stretch>
        </p:blipFill>
        <p:spPr>
          <a:xfrm>
            <a:off x="1115616" y="1158355"/>
            <a:ext cx="6165783" cy="2774053"/>
          </a:xfrm>
          <a:prstGeom prst="rect">
            <a:avLst/>
          </a:prstGeom>
        </p:spPr>
      </p:pic>
      <p:pic>
        <p:nvPicPr>
          <p:cNvPr id="28674" name="Picture 2" descr="Resultado de imagen de earth hour 2019">
            <a:extLst>
              <a:ext uri="{FF2B5EF4-FFF2-40B4-BE49-F238E27FC236}">
                <a16:creationId xmlns:a16="http://schemas.microsoft.com/office/drawing/2014/main" id="{9634DE5F-5985-4FE3-97E0-624B0E70E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551" y="4077072"/>
            <a:ext cx="2984569" cy="2501612"/>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02413D81-CB7D-41F4-BFEB-97BF81E4A305}"/>
              </a:ext>
            </a:extLst>
          </p:cNvPr>
          <p:cNvSpPr/>
          <p:nvPr/>
        </p:nvSpPr>
        <p:spPr>
          <a:xfrm>
            <a:off x="1259632" y="2132856"/>
            <a:ext cx="720080" cy="79208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B1F9B3C8-9DC6-4AEE-A43B-65A70F06B77B}"/>
              </a:ext>
            </a:extLst>
          </p:cNvPr>
          <p:cNvSpPr/>
          <p:nvPr/>
        </p:nvSpPr>
        <p:spPr>
          <a:xfrm>
            <a:off x="2307511" y="2132856"/>
            <a:ext cx="720080" cy="79208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85556899-C917-48B9-862B-1585960CCA10}"/>
              </a:ext>
            </a:extLst>
          </p:cNvPr>
          <p:cNvSpPr/>
          <p:nvPr/>
        </p:nvSpPr>
        <p:spPr>
          <a:xfrm>
            <a:off x="6372200" y="2149337"/>
            <a:ext cx="720080" cy="79208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C22CED80-14FF-459C-B667-ECF8E60FAC78}"/>
              </a:ext>
            </a:extLst>
          </p:cNvPr>
          <p:cNvSpPr/>
          <p:nvPr/>
        </p:nvSpPr>
        <p:spPr>
          <a:xfrm>
            <a:off x="3275856" y="2149337"/>
            <a:ext cx="720080" cy="79208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A8E93471-33AF-49D4-B961-B3A4645B9812}"/>
              </a:ext>
            </a:extLst>
          </p:cNvPr>
          <p:cNvSpPr/>
          <p:nvPr/>
        </p:nvSpPr>
        <p:spPr>
          <a:xfrm>
            <a:off x="1283668" y="3032956"/>
            <a:ext cx="720080" cy="79208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A29ED66E-92F8-4C85-91B4-EBF505B0F78A}"/>
              </a:ext>
            </a:extLst>
          </p:cNvPr>
          <p:cNvSpPr/>
          <p:nvPr/>
        </p:nvSpPr>
        <p:spPr>
          <a:xfrm>
            <a:off x="5364088" y="3068960"/>
            <a:ext cx="720080" cy="79208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25831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6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2" grpId="0" animBg="1"/>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132FADFE-3B8F-471C-ABF0-DBC7717ECBBC}" type="slidenum">
              <a:rPr lang="es-ES" smtClean="0"/>
              <a:pPr/>
              <a:t>50</a:t>
            </a:fld>
            <a:endParaRPr lang="es-ES" dirty="0"/>
          </a:p>
        </p:txBody>
      </p:sp>
      <p:sp>
        <p:nvSpPr>
          <p:cNvPr id="5" name="4 Marcador de pie de página"/>
          <p:cNvSpPr>
            <a:spLocks noGrp="1"/>
          </p:cNvSpPr>
          <p:nvPr>
            <p:ph type="ftr" sz="quarter" idx="11"/>
          </p:nvPr>
        </p:nvSpPr>
        <p:spPr/>
        <p:txBody>
          <a:bodyPr/>
          <a:lstStyle/>
          <a:p>
            <a:r>
              <a:rPr lang="es-ES"/>
              <a:t>Coral Calero</a:t>
            </a:r>
            <a:endParaRPr lang="es-E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66023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45533">
            <a:off x="6184810" y="115334"/>
            <a:ext cx="931582" cy="928715"/>
          </a:xfrm>
          <a:prstGeom prst="rect">
            <a:avLst/>
          </a:prstGeom>
        </p:spPr>
      </p:pic>
      <p:pic>
        <p:nvPicPr>
          <p:cNvPr id="6" name="5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8099" y="3887477"/>
            <a:ext cx="1490325" cy="1485739"/>
          </a:xfrm>
          <a:prstGeom prst="rect">
            <a:avLst/>
          </a:prstGeom>
        </p:spPr>
      </p:pic>
      <p:pic>
        <p:nvPicPr>
          <p:cNvPr id="5" name="4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234769">
            <a:off x="3956175" y="5799872"/>
            <a:ext cx="1026421" cy="1023263"/>
          </a:xfrm>
          <a:prstGeom prst="rect">
            <a:avLst/>
          </a:prstGeom>
        </p:spPr>
      </p:pic>
      <p:pic>
        <p:nvPicPr>
          <p:cNvPr id="4" name="3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832780">
            <a:off x="220028" y="3319912"/>
            <a:ext cx="1780024" cy="1774547"/>
          </a:xfrm>
          <a:prstGeom prst="rect">
            <a:avLst/>
          </a:prstGeom>
        </p:spPr>
      </p:pic>
      <p:sp>
        <p:nvSpPr>
          <p:cNvPr id="2" name="1 Título"/>
          <p:cNvSpPr>
            <a:spLocks noGrp="1"/>
          </p:cNvSpPr>
          <p:nvPr>
            <p:ph type="ctrTitle"/>
          </p:nvPr>
        </p:nvSpPr>
        <p:spPr>
          <a:xfrm>
            <a:off x="685800" y="2204864"/>
            <a:ext cx="7772400" cy="792088"/>
          </a:xfrm>
        </p:spPr>
        <p:txBody>
          <a:bodyPr/>
          <a:lstStyle/>
          <a:p>
            <a:r>
              <a:rPr lang="es-ES" sz="4000" dirty="0"/>
              <a:t>Sostenibilidad Software: ¿realidad o quimera?</a:t>
            </a:r>
            <a:br>
              <a:rPr lang="es-ES" sz="4000" dirty="0"/>
            </a:br>
            <a:endParaRPr lang="es-ES" sz="4000" dirty="0"/>
          </a:p>
        </p:txBody>
      </p:sp>
      <p:sp>
        <p:nvSpPr>
          <p:cNvPr id="3" name="2 Subtítulo"/>
          <p:cNvSpPr>
            <a:spLocks noGrp="1"/>
          </p:cNvSpPr>
          <p:nvPr>
            <p:ph type="subTitle" idx="1"/>
          </p:nvPr>
        </p:nvSpPr>
        <p:spPr>
          <a:xfrm>
            <a:off x="1331640" y="4077072"/>
            <a:ext cx="6656784" cy="1944216"/>
          </a:xfrm>
        </p:spPr>
        <p:txBody>
          <a:bodyPr>
            <a:normAutofit/>
          </a:bodyPr>
          <a:lstStyle/>
          <a:p>
            <a:r>
              <a:rPr lang="es-ES" b="1" dirty="0">
                <a:effectLst>
                  <a:outerShdw blurRad="38100" dist="38100" dir="2700000" algn="tl">
                    <a:srgbClr val="000000">
                      <a:alpha val="43137"/>
                    </a:srgbClr>
                  </a:outerShdw>
                </a:effectLst>
              </a:rPr>
              <a:t>Coral Calero</a:t>
            </a:r>
          </a:p>
          <a:p>
            <a:r>
              <a:rPr lang="es-ES" sz="2400" dirty="0">
                <a:hlinkClick r:id="rId5"/>
              </a:rPr>
              <a:t>Coral.Calero@uclm.es</a:t>
            </a:r>
            <a:endParaRPr lang="es-ES" sz="2400" dirty="0"/>
          </a:p>
        </p:txBody>
      </p:sp>
    </p:spTree>
    <p:extLst>
      <p:ext uri="{BB962C8B-B14F-4D97-AF65-F5344CB8AC3E}">
        <p14:creationId xmlns:p14="http://schemas.microsoft.com/office/powerpoint/2010/main" val="3809641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68947" y="2704907"/>
            <a:ext cx="6804760" cy="1728192"/>
          </a:xfrm>
        </p:spPr>
        <p:txBody>
          <a:bodyPr/>
          <a:lstStyle/>
          <a:p>
            <a:pPr marL="0" indent="0" algn="ctr">
              <a:buNone/>
            </a:pPr>
            <a:r>
              <a:rPr lang="en-US" dirty="0">
                <a:solidFill>
                  <a:srgbClr val="0066FF"/>
                </a:solidFill>
                <a:latin typeface="Trebuchet MS" panose="020B0603020202020204" pitchFamily="34" charset="0"/>
              </a:rPr>
              <a:t>Software companies </a:t>
            </a:r>
            <a:r>
              <a:rPr lang="en-US" dirty="0">
                <a:latin typeface="Trebuchet MS" panose="020B0603020202020204" pitchFamily="34" charset="0"/>
              </a:rPr>
              <a:t>are one kind of organization that develop software for others by following </a:t>
            </a:r>
            <a:r>
              <a:rPr lang="en-US" dirty="0">
                <a:solidFill>
                  <a:srgbClr val="0066FF"/>
                </a:solidFill>
                <a:latin typeface="Trebuchet MS" panose="020B0603020202020204" pitchFamily="34" charset="0"/>
              </a:rPr>
              <a:t>engineering practices</a:t>
            </a:r>
            <a:r>
              <a:rPr lang="en-US" dirty="0">
                <a:latin typeface="Trebuchet MS" panose="020B0603020202020204" pitchFamily="34" charset="0"/>
              </a:rPr>
              <a:t>. </a:t>
            </a:r>
            <a:endParaRPr lang="en-US" sz="1600" dirty="0"/>
          </a:p>
          <a:p>
            <a:pPr marL="0" indent="0">
              <a:buNone/>
            </a:pPr>
            <a:endParaRPr lang="en-US" sz="1600" dirty="0"/>
          </a:p>
          <a:p>
            <a:pPr marL="0" indent="0">
              <a:buNone/>
            </a:pPr>
            <a:endParaRPr lang="en-US" sz="1600" dirty="0"/>
          </a:p>
          <a:p>
            <a:pPr lvl="2"/>
            <a:endParaRPr lang="en-US" dirty="0"/>
          </a:p>
          <a:p>
            <a:pPr marL="0" indent="0">
              <a:buNone/>
            </a:pPr>
            <a:endParaRPr lang="en-US" sz="1400" dirty="0"/>
          </a:p>
        </p:txBody>
      </p:sp>
      <p:sp>
        <p:nvSpPr>
          <p:cNvPr id="2" name="Rectángulo 1">
            <a:extLst>
              <a:ext uri="{FF2B5EF4-FFF2-40B4-BE49-F238E27FC236}">
                <a16:creationId xmlns:a16="http://schemas.microsoft.com/office/drawing/2014/main" id="{F12A8909-4FB6-4FC8-BE50-6E5E46921CCE}"/>
              </a:ext>
            </a:extLst>
          </p:cNvPr>
          <p:cNvSpPr/>
          <p:nvPr/>
        </p:nvSpPr>
        <p:spPr>
          <a:xfrm>
            <a:off x="251520" y="2204864"/>
            <a:ext cx="7992888" cy="3060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4 Marcador de número de diapositiva"/>
          <p:cNvSpPr>
            <a:spLocks noGrp="1"/>
          </p:cNvSpPr>
          <p:nvPr>
            <p:ph type="sldNum" sz="quarter" idx="12"/>
          </p:nvPr>
        </p:nvSpPr>
        <p:spPr/>
        <p:txBody>
          <a:bodyPr/>
          <a:lstStyle/>
          <a:p>
            <a:pPr>
              <a:defRPr/>
            </a:pPr>
            <a:fld id="{EBA638F9-0ED4-4CF2-839A-E065F2FE082B}" type="slidenum">
              <a:rPr lang="es-ES" smtClean="0"/>
              <a:pPr>
                <a:defRPr/>
              </a:pPr>
              <a:t>6</a:t>
            </a:fld>
            <a:endParaRPr lang="es-ES" dirty="0"/>
          </a:p>
        </p:txBody>
      </p:sp>
      <p:sp>
        <p:nvSpPr>
          <p:cNvPr id="4" name="2 Título"/>
          <p:cNvSpPr>
            <a:spLocks noGrp="1"/>
          </p:cNvSpPr>
          <p:nvPr>
            <p:ph type="title"/>
          </p:nvPr>
        </p:nvSpPr>
        <p:spPr>
          <a:xfrm>
            <a:off x="395536" y="44624"/>
            <a:ext cx="7920880" cy="648072"/>
          </a:xfrm>
        </p:spPr>
        <p:txBody>
          <a:bodyPr/>
          <a:lstStyle/>
          <a:p>
            <a:r>
              <a:rPr lang="es-ES" sz="3200" dirty="0" err="1"/>
              <a:t>Introduction</a:t>
            </a:r>
            <a:r>
              <a:rPr lang="es-ES" sz="3200" dirty="0"/>
              <a:t> to Software </a:t>
            </a:r>
            <a:r>
              <a:rPr lang="es-ES" sz="3200" dirty="0" err="1"/>
              <a:t>Sustainability</a:t>
            </a:r>
            <a:endParaRPr lang="es-ES" sz="3200" dirty="0"/>
          </a:p>
        </p:txBody>
      </p:sp>
      <p:sp>
        <p:nvSpPr>
          <p:cNvPr id="8" name="Rectángulo: esquinas diagonales redondeadas 7">
            <a:extLst>
              <a:ext uri="{FF2B5EF4-FFF2-40B4-BE49-F238E27FC236}">
                <a16:creationId xmlns:a16="http://schemas.microsoft.com/office/drawing/2014/main" id="{805F2BA7-5914-4BB4-95DD-06D5B4A1E4DC}"/>
              </a:ext>
            </a:extLst>
          </p:cNvPr>
          <p:cNvSpPr/>
          <p:nvPr/>
        </p:nvSpPr>
        <p:spPr>
          <a:xfrm>
            <a:off x="187423" y="1461054"/>
            <a:ext cx="4283904" cy="2039954"/>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3399"/>
                </a:solidFill>
                <a:latin typeface="Trebuchet MS" panose="020B0603020202020204" pitchFamily="34" charset="0"/>
              </a:rPr>
              <a:t>Software</a:t>
            </a:r>
            <a:r>
              <a:rPr lang="en-US" sz="2800" dirty="0">
                <a:latin typeface="Trebuchet MS" panose="020B0603020202020204" pitchFamily="34" charset="0"/>
              </a:rPr>
              <a:t> </a:t>
            </a:r>
            <a:r>
              <a:rPr lang="en-US" sz="2800" dirty="0">
                <a:solidFill>
                  <a:sysClr val="windowText" lastClr="000000"/>
                </a:solidFill>
                <a:latin typeface="Trebuchet MS" panose="020B0603020202020204" pitchFamily="34" charset="0"/>
              </a:rPr>
              <a:t>delivers a total value-added of €910 billion (</a:t>
            </a:r>
            <a:r>
              <a:rPr lang="en-US" sz="2800" dirty="0">
                <a:solidFill>
                  <a:srgbClr val="FF3399"/>
                </a:solidFill>
                <a:latin typeface="Trebuchet MS" panose="020B0603020202020204" pitchFamily="34" charset="0"/>
              </a:rPr>
              <a:t>&gt;7% of the EU28 total GDP)</a:t>
            </a:r>
          </a:p>
        </p:txBody>
      </p:sp>
      <p:sp>
        <p:nvSpPr>
          <p:cNvPr id="9" name="Rectángulo: esquinas diagonales redondeadas 8">
            <a:extLst>
              <a:ext uri="{FF2B5EF4-FFF2-40B4-BE49-F238E27FC236}">
                <a16:creationId xmlns:a16="http://schemas.microsoft.com/office/drawing/2014/main" id="{E18E8373-DB94-433B-9ED7-D0C215CAB690}"/>
              </a:ext>
            </a:extLst>
          </p:cNvPr>
          <p:cNvSpPr/>
          <p:nvPr/>
        </p:nvSpPr>
        <p:spPr>
          <a:xfrm>
            <a:off x="4528992" y="2549026"/>
            <a:ext cx="3643408" cy="2039954"/>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3399"/>
                </a:solidFill>
                <a:latin typeface="Trebuchet MS" panose="020B0603020202020204" pitchFamily="34" charset="0"/>
              </a:rPr>
              <a:t>Software</a:t>
            </a:r>
            <a:r>
              <a:rPr lang="en-US" sz="2800" dirty="0">
                <a:latin typeface="Trebuchet MS" panose="020B0603020202020204" pitchFamily="34" charset="0"/>
              </a:rPr>
              <a:t> </a:t>
            </a:r>
            <a:r>
              <a:rPr lang="en-US" sz="2800" dirty="0">
                <a:solidFill>
                  <a:schemeClr val="tx1"/>
                </a:solidFill>
                <a:latin typeface="Trebuchet MS" panose="020B0603020202020204" pitchFamily="34" charset="0"/>
              </a:rPr>
              <a:t>generates 3.1 million of direct jobs </a:t>
            </a:r>
            <a:r>
              <a:rPr lang="en-US" sz="2800" dirty="0">
                <a:solidFill>
                  <a:srgbClr val="FF3399"/>
                </a:solidFill>
                <a:latin typeface="Trebuchet MS" panose="020B0603020202020204" pitchFamily="34" charset="0"/>
              </a:rPr>
              <a:t>(1.4% of total EU jobs)</a:t>
            </a:r>
          </a:p>
        </p:txBody>
      </p:sp>
      <p:sp>
        <p:nvSpPr>
          <p:cNvPr id="10" name="Rectángulo: esquinas diagonales redondeadas 9">
            <a:extLst>
              <a:ext uri="{FF2B5EF4-FFF2-40B4-BE49-F238E27FC236}">
                <a16:creationId xmlns:a16="http://schemas.microsoft.com/office/drawing/2014/main" id="{7E6F492C-C0F6-469F-9F86-60E99104F3C5}"/>
              </a:ext>
            </a:extLst>
          </p:cNvPr>
          <p:cNvSpPr/>
          <p:nvPr/>
        </p:nvSpPr>
        <p:spPr>
          <a:xfrm>
            <a:off x="187423" y="3645024"/>
            <a:ext cx="4283904" cy="2039954"/>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rebuchet MS" panose="020B0603020202020204" pitchFamily="34" charset="0"/>
              </a:rPr>
              <a:t>Software companies in the EU invest strongly </a:t>
            </a:r>
            <a:r>
              <a:rPr lang="en-US" sz="2800" dirty="0">
                <a:latin typeface="Trebuchet MS" panose="020B0603020202020204" pitchFamily="34" charset="0"/>
              </a:rPr>
              <a:t>in </a:t>
            </a:r>
            <a:r>
              <a:rPr lang="en-US" sz="2800" dirty="0">
                <a:solidFill>
                  <a:srgbClr val="FF3399"/>
                </a:solidFill>
                <a:latin typeface="Trebuchet MS" panose="020B0603020202020204" pitchFamily="34" charset="0"/>
              </a:rPr>
              <a:t>software R&amp;D (12.7 billion € in 2013) </a:t>
            </a:r>
          </a:p>
        </p:txBody>
      </p:sp>
      <p:sp>
        <p:nvSpPr>
          <p:cNvPr id="11" name="CuadroTexto 10">
            <a:extLst>
              <a:ext uri="{FF2B5EF4-FFF2-40B4-BE49-F238E27FC236}">
                <a16:creationId xmlns:a16="http://schemas.microsoft.com/office/drawing/2014/main" id="{F161F62C-D5BA-4231-9EE0-E3E91C817264}"/>
              </a:ext>
            </a:extLst>
          </p:cNvPr>
          <p:cNvSpPr txBox="1"/>
          <p:nvPr/>
        </p:nvSpPr>
        <p:spPr>
          <a:xfrm>
            <a:off x="63976" y="6197823"/>
            <a:ext cx="8324447" cy="615553"/>
          </a:xfrm>
          <a:prstGeom prst="rect">
            <a:avLst/>
          </a:prstGeom>
          <a:noFill/>
        </p:spPr>
        <p:txBody>
          <a:bodyPr wrap="square" rtlCol="0">
            <a:spAutoFit/>
          </a:bodyPr>
          <a:lstStyle/>
          <a:p>
            <a:r>
              <a:rPr lang="en-US" sz="1700" dirty="0"/>
              <a:t>BSA, 2017) Software: A €910 billion catalyst for the EU Economy. Nov. 2016. http://softwareimpact.bsa.org/eu/pdf/EU_Economic_Impact_of_Software_Report_en.pdf</a:t>
            </a:r>
            <a:endParaRPr lang="es-ES" dirty="0"/>
          </a:p>
        </p:txBody>
      </p:sp>
    </p:spTree>
    <p:extLst>
      <p:ext uri="{BB962C8B-B14F-4D97-AF65-F5344CB8AC3E}">
        <p14:creationId xmlns:p14="http://schemas.microsoft.com/office/powerpoint/2010/main" val="71758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10"/>
                            </p:stCondLst>
                            <p:childTnLst>
                              <p:par>
                                <p:cTn id="14" presetID="1" presetClass="entr" presetSubtype="0" fill="hold" grpId="0" nodeType="afterEffect">
                                  <p:stCondLst>
                                    <p:cond delay="0"/>
                                  </p:stCondLst>
                                  <p:childTnLst>
                                    <p:set>
                                      <p:cBhvr>
                                        <p:cTn id="15" dur="1" fill="hold">
                                          <p:stCondLst>
                                            <p:cond delay="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descr="Resultado de imagen de mundo">
            <a:extLst>
              <a:ext uri="{FF2B5EF4-FFF2-40B4-BE49-F238E27FC236}">
                <a16:creationId xmlns:a16="http://schemas.microsoft.com/office/drawing/2014/main" id="{016E5A01-49FD-4434-B1B8-5F4667C50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4293" y="1440743"/>
            <a:ext cx="3663851" cy="3663851"/>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p:cNvSpPr>
            <a:spLocks noGrp="1"/>
          </p:cNvSpPr>
          <p:nvPr>
            <p:ph idx="1"/>
          </p:nvPr>
        </p:nvSpPr>
        <p:spPr>
          <a:xfrm>
            <a:off x="773004" y="5420380"/>
            <a:ext cx="6804760" cy="686794"/>
          </a:xfrm>
        </p:spPr>
        <p:txBody>
          <a:bodyPr/>
          <a:lstStyle/>
          <a:p>
            <a:pPr marL="0" indent="0" algn="ctr">
              <a:buNone/>
            </a:pPr>
            <a:r>
              <a:rPr lang="en-US" dirty="0">
                <a:solidFill>
                  <a:srgbClr val="0066FF"/>
                </a:solidFill>
                <a:latin typeface="Trebuchet MS" panose="020B0603020202020204" pitchFamily="34" charset="0"/>
              </a:rPr>
              <a:t>7.550 </a:t>
            </a:r>
            <a:r>
              <a:rPr lang="en-US" dirty="0">
                <a:latin typeface="Trebuchet MS" panose="020B0603020202020204" pitchFamily="34" charset="0"/>
              </a:rPr>
              <a:t>million of people. </a:t>
            </a:r>
            <a:endParaRPr lang="en-US" sz="1600" dirty="0"/>
          </a:p>
          <a:p>
            <a:pPr marL="0" indent="0">
              <a:buNone/>
            </a:pPr>
            <a:endParaRPr lang="en-US" sz="1600" dirty="0"/>
          </a:p>
          <a:p>
            <a:pPr marL="0" indent="0">
              <a:buNone/>
            </a:pPr>
            <a:endParaRPr lang="en-US" sz="1600" dirty="0"/>
          </a:p>
          <a:p>
            <a:pPr lvl="2"/>
            <a:endParaRPr lang="en-US" dirty="0"/>
          </a:p>
          <a:p>
            <a:pPr marL="0" indent="0">
              <a:buNone/>
            </a:pPr>
            <a:endParaRPr lang="en-US" sz="1400" dirty="0"/>
          </a:p>
        </p:txBody>
      </p:sp>
      <p:sp>
        <p:nvSpPr>
          <p:cNvPr id="5" name="4 Marcador de número de diapositiva"/>
          <p:cNvSpPr>
            <a:spLocks noGrp="1"/>
          </p:cNvSpPr>
          <p:nvPr>
            <p:ph type="sldNum" sz="quarter" idx="12"/>
          </p:nvPr>
        </p:nvSpPr>
        <p:spPr/>
        <p:txBody>
          <a:bodyPr/>
          <a:lstStyle/>
          <a:p>
            <a:pPr>
              <a:defRPr/>
            </a:pPr>
            <a:fld id="{EBA638F9-0ED4-4CF2-839A-E065F2FE082B}" type="slidenum">
              <a:rPr lang="es-ES" smtClean="0"/>
              <a:pPr>
                <a:defRPr/>
              </a:pPr>
              <a:t>7</a:t>
            </a:fld>
            <a:endParaRPr lang="es-ES" dirty="0"/>
          </a:p>
        </p:txBody>
      </p:sp>
      <p:sp>
        <p:nvSpPr>
          <p:cNvPr id="4" name="2 Título"/>
          <p:cNvSpPr>
            <a:spLocks noGrp="1"/>
          </p:cNvSpPr>
          <p:nvPr>
            <p:ph type="title"/>
          </p:nvPr>
        </p:nvSpPr>
        <p:spPr>
          <a:xfrm>
            <a:off x="395536" y="44624"/>
            <a:ext cx="7920880" cy="648072"/>
          </a:xfrm>
        </p:spPr>
        <p:txBody>
          <a:bodyPr/>
          <a:lstStyle/>
          <a:p>
            <a:r>
              <a:rPr lang="es-ES" sz="3200" dirty="0" err="1"/>
              <a:t>Introduction</a:t>
            </a:r>
            <a:r>
              <a:rPr lang="es-ES" sz="3200" dirty="0"/>
              <a:t> to Software </a:t>
            </a:r>
            <a:r>
              <a:rPr lang="es-ES" sz="3200" dirty="0" err="1"/>
              <a:t>Sustainability</a:t>
            </a:r>
            <a:endParaRPr lang="es-ES" sz="3200" dirty="0"/>
          </a:p>
        </p:txBody>
      </p:sp>
      <p:sp>
        <p:nvSpPr>
          <p:cNvPr id="2" name="Rectángulo 1">
            <a:extLst>
              <a:ext uri="{FF2B5EF4-FFF2-40B4-BE49-F238E27FC236}">
                <a16:creationId xmlns:a16="http://schemas.microsoft.com/office/drawing/2014/main" id="{5C0ED7B8-D3B0-47B4-B877-AEC006191F08}"/>
              </a:ext>
            </a:extLst>
          </p:cNvPr>
          <p:cNvSpPr/>
          <p:nvPr/>
        </p:nvSpPr>
        <p:spPr>
          <a:xfrm>
            <a:off x="800234" y="1173023"/>
            <a:ext cx="7128792" cy="4776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esquinas diagonales redondeadas 7">
            <a:extLst>
              <a:ext uri="{FF2B5EF4-FFF2-40B4-BE49-F238E27FC236}">
                <a16:creationId xmlns:a16="http://schemas.microsoft.com/office/drawing/2014/main" id="{805F2BA7-5914-4BB4-95DD-06D5B4A1E4DC}"/>
              </a:ext>
            </a:extLst>
          </p:cNvPr>
          <p:cNvSpPr/>
          <p:nvPr/>
        </p:nvSpPr>
        <p:spPr>
          <a:xfrm>
            <a:off x="86772" y="1447177"/>
            <a:ext cx="4067880" cy="2039954"/>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3399"/>
                </a:solidFill>
                <a:latin typeface="Trebuchet MS" panose="020B0603020202020204" pitchFamily="34" charset="0"/>
              </a:rPr>
              <a:t>2167</a:t>
            </a:r>
            <a:r>
              <a:rPr lang="en-US" sz="2800" dirty="0">
                <a:solidFill>
                  <a:sysClr val="windowText" lastClr="000000"/>
                </a:solidFill>
                <a:latin typeface="Trebuchet MS" panose="020B0603020202020204" pitchFamily="34" charset="0"/>
              </a:rPr>
              <a:t> million of active users in a month in </a:t>
            </a:r>
            <a:r>
              <a:rPr lang="en-US" sz="2800" dirty="0">
                <a:solidFill>
                  <a:srgbClr val="FF3399"/>
                </a:solidFill>
                <a:latin typeface="Trebuchet MS" panose="020B0603020202020204" pitchFamily="34" charset="0"/>
              </a:rPr>
              <a:t>Facebook</a:t>
            </a:r>
          </a:p>
        </p:txBody>
      </p:sp>
      <p:sp>
        <p:nvSpPr>
          <p:cNvPr id="9" name="Rectángulo: esquinas diagonales redondeadas 8">
            <a:extLst>
              <a:ext uri="{FF2B5EF4-FFF2-40B4-BE49-F238E27FC236}">
                <a16:creationId xmlns:a16="http://schemas.microsoft.com/office/drawing/2014/main" id="{E18E8373-DB94-433B-9ED7-D0C215CAB690}"/>
              </a:ext>
            </a:extLst>
          </p:cNvPr>
          <p:cNvSpPr/>
          <p:nvPr/>
        </p:nvSpPr>
        <p:spPr>
          <a:xfrm>
            <a:off x="4355975" y="1453028"/>
            <a:ext cx="3956998" cy="2039954"/>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3399"/>
                </a:solidFill>
                <a:latin typeface="Trebuchet MS" panose="020B0603020202020204" pitchFamily="34" charset="0"/>
              </a:rPr>
              <a:t>320</a:t>
            </a:r>
            <a:r>
              <a:rPr lang="en-US" sz="2800" dirty="0">
                <a:solidFill>
                  <a:sysClr val="windowText" lastClr="000000"/>
                </a:solidFill>
                <a:latin typeface="Trebuchet MS" panose="020B0603020202020204" pitchFamily="34" charset="0"/>
              </a:rPr>
              <a:t> million of active users in a month in </a:t>
            </a:r>
            <a:r>
              <a:rPr lang="en-US" sz="2800" dirty="0">
                <a:solidFill>
                  <a:srgbClr val="FF3399"/>
                </a:solidFill>
                <a:latin typeface="Trebuchet MS" panose="020B0603020202020204" pitchFamily="34" charset="0"/>
              </a:rPr>
              <a:t>Twitter</a:t>
            </a:r>
          </a:p>
        </p:txBody>
      </p:sp>
      <p:sp>
        <p:nvSpPr>
          <p:cNvPr id="10" name="Rectángulo: esquinas diagonales redondeadas 9">
            <a:extLst>
              <a:ext uri="{FF2B5EF4-FFF2-40B4-BE49-F238E27FC236}">
                <a16:creationId xmlns:a16="http://schemas.microsoft.com/office/drawing/2014/main" id="{7E6F492C-C0F6-469F-9F86-60E99104F3C5}"/>
              </a:ext>
            </a:extLst>
          </p:cNvPr>
          <p:cNvSpPr/>
          <p:nvPr/>
        </p:nvSpPr>
        <p:spPr>
          <a:xfrm>
            <a:off x="107504" y="3645024"/>
            <a:ext cx="4067880" cy="2039954"/>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3399"/>
                </a:solidFill>
                <a:latin typeface="Trebuchet MS" panose="020B0603020202020204" pitchFamily="34" charset="0"/>
              </a:rPr>
              <a:t>1500</a:t>
            </a:r>
            <a:r>
              <a:rPr lang="en-US" sz="2800" dirty="0">
                <a:solidFill>
                  <a:sysClr val="windowText" lastClr="000000"/>
                </a:solidFill>
                <a:latin typeface="Trebuchet MS" panose="020B0603020202020204" pitchFamily="34" charset="0"/>
              </a:rPr>
              <a:t> million of active users in a month in </a:t>
            </a:r>
            <a:r>
              <a:rPr lang="en-US" sz="2800" dirty="0" err="1">
                <a:solidFill>
                  <a:srgbClr val="FF3399"/>
                </a:solidFill>
                <a:latin typeface="Trebuchet MS" panose="020B0603020202020204" pitchFamily="34" charset="0"/>
              </a:rPr>
              <a:t>Youtube</a:t>
            </a:r>
            <a:endParaRPr lang="en-US" sz="2800" dirty="0">
              <a:solidFill>
                <a:srgbClr val="FF3399"/>
              </a:solidFill>
              <a:latin typeface="Trebuchet MS" panose="020B0603020202020204" pitchFamily="34" charset="0"/>
            </a:endParaRPr>
          </a:p>
        </p:txBody>
      </p:sp>
      <p:sp>
        <p:nvSpPr>
          <p:cNvPr id="12" name="Rectángulo: esquinas diagonales redondeadas 11">
            <a:extLst>
              <a:ext uri="{FF2B5EF4-FFF2-40B4-BE49-F238E27FC236}">
                <a16:creationId xmlns:a16="http://schemas.microsoft.com/office/drawing/2014/main" id="{B4D913F9-3388-447D-801E-672516D6A45A}"/>
              </a:ext>
            </a:extLst>
          </p:cNvPr>
          <p:cNvSpPr/>
          <p:nvPr/>
        </p:nvSpPr>
        <p:spPr>
          <a:xfrm>
            <a:off x="4355975" y="3613269"/>
            <a:ext cx="3956997" cy="2039954"/>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3399"/>
                </a:solidFill>
                <a:latin typeface="Trebuchet MS" panose="020B0603020202020204" pitchFamily="34" charset="0"/>
              </a:rPr>
              <a:t>2000</a:t>
            </a:r>
            <a:r>
              <a:rPr lang="en-US" sz="2800" dirty="0">
                <a:solidFill>
                  <a:sysClr val="windowText" lastClr="000000"/>
                </a:solidFill>
                <a:latin typeface="Trebuchet MS" panose="020B0603020202020204" pitchFamily="34" charset="0"/>
              </a:rPr>
              <a:t> million of active users in </a:t>
            </a:r>
            <a:r>
              <a:rPr lang="en-US" sz="2800" dirty="0">
                <a:solidFill>
                  <a:srgbClr val="FF3399"/>
                </a:solidFill>
                <a:latin typeface="Trebuchet MS" panose="020B0603020202020204" pitchFamily="34" charset="0"/>
              </a:rPr>
              <a:t>Google (Maps, Chrome, Gmail, </a:t>
            </a:r>
            <a:r>
              <a:rPr lang="en-US" sz="2800" dirty="0" err="1">
                <a:solidFill>
                  <a:srgbClr val="FF3399"/>
                </a:solidFill>
                <a:latin typeface="Trebuchet MS" panose="020B0603020202020204" pitchFamily="34" charset="0"/>
              </a:rPr>
              <a:t>Busquedas</a:t>
            </a:r>
            <a:r>
              <a:rPr lang="en-US" sz="2800" dirty="0">
                <a:solidFill>
                  <a:srgbClr val="FF3399"/>
                </a:solidFill>
                <a:latin typeface="Trebuchet MS" panose="020B0603020202020204" pitchFamily="34" charset="0"/>
              </a:rPr>
              <a:t>, Play)</a:t>
            </a:r>
          </a:p>
        </p:txBody>
      </p:sp>
    </p:spTree>
    <p:extLst>
      <p:ext uri="{BB962C8B-B14F-4D97-AF65-F5344CB8AC3E}">
        <p14:creationId xmlns:p14="http://schemas.microsoft.com/office/powerpoint/2010/main" val="241420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número de diapositiva"/>
          <p:cNvSpPr>
            <a:spLocks noGrp="1"/>
          </p:cNvSpPr>
          <p:nvPr>
            <p:ph type="sldNum" sz="quarter" idx="12"/>
          </p:nvPr>
        </p:nvSpPr>
        <p:spPr/>
        <p:txBody>
          <a:bodyPr/>
          <a:lstStyle/>
          <a:p>
            <a:pPr>
              <a:defRPr/>
            </a:pPr>
            <a:fld id="{EBA638F9-0ED4-4CF2-839A-E065F2FE082B}" type="slidenum">
              <a:rPr lang="es-ES" smtClean="0"/>
              <a:pPr>
                <a:defRPr/>
              </a:pPr>
              <a:t>8</a:t>
            </a:fld>
            <a:endParaRPr lang="es-ES" dirty="0"/>
          </a:p>
        </p:txBody>
      </p:sp>
      <p:sp>
        <p:nvSpPr>
          <p:cNvPr id="4" name="2 Título"/>
          <p:cNvSpPr>
            <a:spLocks noGrp="1"/>
          </p:cNvSpPr>
          <p:nvPr>
            <p:ph type="title"/>
          </p:nvPr>
        </p:nvSpPr>
        <p:spPr>
          <a:xfrm>
            <a:off x="395536" y="44624"/>
            <a:ext cx="7920880" cy="648072"/>
          </a:xfrm>
        </p:spPr>
        <p:txBody>
          <a:bodyPr/>
          <a:lstStyle/>
          <a:p>
            <a:r>
              <a:rPr lang="es-ES" sz="3200" dirty="0" err="1"/>
              <a:t>Introduction</a:t>
            </a:r>
            <a:r>
              <a:rPr lang="es-ES" sz="3200" dirty="0"/>
              <a:t> to Software </a:t>
            </a:r>
            <a:r>
              <a:rPr lang="es-ES" sz="3200" dirty="0" err="1"/>
              <a:t>Sustainability</a:t>
            </a:r>
            <a:endParaRPr lang="es-ES" sz="3200" dirty="0"/>
          </a:p>
        </p:txBody>
      </p:sp>
      <p:pic>
        <p:nvPicPr>
          <p:cNvPr id="13" name="Imagen 12">
            <a:extLst>
              <a:ext uri="{FF2B5EF4-FFF2-40B4-BE49-F238E27FC236}">
                <a16:creationId xmlns:a16="http://schemas.microsoft.com/office/drawing/2014/main" id="{C8F210EC-24B4-464F-9F19-1026A7CEADAB}"/>
              </a:ext>
            </a:extLst>
          </p:cNvPr>
          <p:cNvPicPr>
            <a:picLocks noChangeAspect="1"/>
          </p:cNvPicPr>
          <p:nvPr/>
        </p:nvPicPr>
        <p:blipFill rotWithShape="1">
          <a:blip r:embed="rId2">
            <a:extLst>
              <a:ext uri="{28A0092B-C50C-407E-A947-70E740481C1C}">
                <a14:useLocalDpi xmlns:a14="http://schemas.microsoft.com/office/drawing/2010/main" val="0"/>
              </a:ext>
            </a:extLst>
          </a:blip>
          <a:srcRect t="37577"/>
          <a:stretch/>
        </p:blipFill>
        <p:spPr>
          <a:xfrm>
            <a:off x="412865" y="1196752"/>
            <a:ext cx="5095239" cy="2304256"/>
          </a:xfrm>
          <a:prstGeom prst="rect">
            <a:avLst/>
          </a:prstGeom>
        </p:spPr>
      </p:pic>
      <p:pic>
        <p:nvPicPr>
          <p:cNvPr id="15" name="Imagen 14">
            <a:extLst>
              <a:ext uri="{FF2B5EF4-FFF2-40B4-BE49-F238E27FC236}">
                <a16:creationId xmlns:a16="http://schemas.microsoft.com/office/drawing/2014/main" id="{6A5C8710-C3CA-46F0-8809-D3D240BC9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4" y="3780122"/>
            <a:ext cx="3572223" cy="2673214"/>
          </a:xfrm>
          <a:prstGeom prst="rect">
            <a:avLst/>
          </a:prstGeom>
        </p:spPr>
      </p:pic>
    </p:spTree>
    <p:extLst>
      <p:ext uri="{BB962C8B-B14F-4D97-AF65-F5344CB8AC3E}">
        <p14:creationId xmlns:p14="http://schemas.microsoft.com/office/powerpoint/2010/main" val="2748680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número de diapositiva"/>
          <p:cNvSpPr>
            <a:spLocks noGrp="1"/>
          </p:cNvSpPr>
          <p:nvPr>
            <p:ph type="sldNum" sz="quarter" idx="12"/>
          </p:nvPr>
        </p:nvSpPr>
        <p:spPr/>
        <p:txBody>
          <a:bodyPr/>
          <a:lstStyle/>
          <a:p>
            <a:pPr>
              <a:defRPr/>
            </a:pPr>
            <a:fld id="{EBA638F9-0ED4-4CF2-839A-E065F2FE082B}" type="slidenum">
              <a:rPr lang="es-ES" smtClean="0"/>
              <a:pPr>
                <a:defRPr/>
              </a:pPr>
              <a:t>9</a:t>
            </a:fld>
            <a:endParaRPr lang="es-ES" dirty="0"/>
          </a:p>
        </p:txBody>
      </p:sp>
      <p:sp>
        <p:nvSpPr>
          <p:cNvPr id="4" name="2 Título"/>
          <p:cNvSpPr>
            <a:spLocks noGrp="1"/>
          </p:cNvSpPr>
          <p:nvPr>
            <p:ph type="title"/>
          </p:nvPr>
        </p:nvSpPr>
        <p:spPr>
          <a:xfrm>
            <a:off x="395536" y="44624"/>
            <a:ext cx="7920880" cy="648072"/>
          </a:xfrm>
        </p:spPr>
        <p:txBody>
          <a:bodyPr/>
          <a:lstStyle/>
          <a:p>
            <a:r>
              <a:rPr lang="es-ES" sz="3200" dirty="0" err="1"/>
              <a:t>Introduction</a:t>
            </a:r>
            <a:r>
              <a:rPr lang="es-ES" sz="3200" dirty="0"/>
              <a:t> to Software </a:t>
            </a:r>
            <a:r>
              <a:rPr lang="es-ES" sz="3200" dirty="0" err="1"/>
              <a:t>Sustainability</a:t>
            </a:r>
            <a:endParaRPr lang="es-ES" sz="3200" dirty="0"/>
          </a:p>
        </p:txBody>
      </p:sp>
      <p:sp>
        <p:nvSpPr>
          <p:cNvPr id="16" name="Rectángulo 15">
            <a:extLst>
              <a:ext uri="{FF2B5EF4-FFF2-40B4-BE49-F238E27FC236}">
                <a16:creationId xmlns:a16="http://schemas.microsoft.com/office/drawing/2014/main" id="{06E82CAE-4334-4DF1-99BA-2E0E9CD217A0}"/>
              </a:ext>
            </a:extLst>
          </p:cNvPr>
          <p:cNvSpPr/>
          <p:nvPr/>
        </p:nvSpPr>
        <p:spPr>
          <a:xfrm>
            <a:off x="251520" y="3212976"/>
            <a:ext cx="3168352" cy="642933"/>
          </a:xfrm>
          <a:prstGeom prst="rect">
            <a:avLst/>
          </a:prstGeom>
        </p:spPr>
        <p:txBody>
          <a:bodyPr wrap="square">
            <a:spAutoFit/>
          </a:bodyPr>
          <a:lstStyle/>
          <a:p>
            <a:pPr algn="ctr">
              <a:lnSpc>
                <a:spcPct val="107000"/>
              </a:lnSpc>
              <a:spcAft>
                <a:spcPts val="800"/>
              </a:spcAft>
            </a:pPr>
            <a:r>
              <a:rPr lang="es-ES" sz="3600" b="1" dirty="0">
                <a:solidFill>
                  <a:srgbClr val="FF3399"/>
                </a:solidFill>
                <a:latin typeface="Trebuchet MS" panose="020B0603020202020204" pitchFamily="34" charset="0"/>
              </a:rPr>
              <a:t>TIC </a:t>
            </a:r>
            <a:r>
              <a:rPr lang="es-ES" sz="3600" b="1" dirty="0" err="1">
                <a:solidFill>
                  <a:srgbClr val="FF3399"/>
                </a:solidFill>
                <a:latin typeface="Trebuchet MS" panose="020B0603020202020204" pitchFamily="34" charset="0"/>
              </a:rPr>
              <a:t>market</a:t>
            </a:r>
            <a:endParaRPr lang="es-ES" sz="3600" b="1" dirty="0">
              <a:solidFill>
                <a:srgbClr val="FF3399"/>
              </a:solidFill>
              <a:latin typeface="Trebuchet MS" panose="020B0603020202020204" pitchFamily="34" charset="0"/>
            </a:endParaRPr>
          </a:p>
        </p:txBody>
      </p:sp>
      <p:sp>
        <p:nvSpPr>
          <p:cNvPr id="8" name="Rectángulo: esquinas diagonales redondeadas 7">
            <a:extLst>
              <a:ext uri="{FF2B5EF4-FFF2-40B4-BE49-F238E27FC236}">
                <a16:creationId xmlns:a16="http://schemas.microsoft.com/office/drawing/2014/main" id="{22074705-0041-4E79-893B-6EFDAAD5C914}"/>
              </a:ext>
            </a:extLst>
          </p:cNvPr>
          <p:cNvSpPr/>
          <p:nvPr/>
        </p:nvSpPr>
        <p:spPr>
          <a:xfrm>
            <a:off x="3511908" y="1268760"/>
            <a:ext cx="4067880" cy="2039954"/>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rebuchet MS" panose="020B0603020202020204" pitchFamily="34" charset="0"/>
              </a:rPr>
              <a:t>Around</a:t>
            </a:r>
            <a:r>
              <a:rPr lang="en-US" sz="2800" dirty="0">
                <a:solidFill>
                  <a:srgbClr val="FF3399"/>
                </a:solidFill>
                <a:latin typeface="Trebuchet MS" panose="020B0603020202020204" pitchFamily="34" charset="0"/>
              </a:rPr>
              <a:t> 2%</a:t>
            </a:r>
            <a:r>
              <a:rPr lang="en-US" sz="2800" dirty="0">
                <a:solidFill>
                  <a:sysClr val="windowText" lastClr="000000"/>
                </a:solidFill>
                <a:latin typeface="Trebuchet MS" panose="020B0603020202020204" pitchFamily="34" charset="0"/>
              </a:rPr>
              <a:t> of the CO2 worldwide emissions in </a:t>
            </a:r>
            <a:r>
              <a:rPr lang="en-US" sz="2800" dirty="0">
                <a:solidFill>
                  <a:srgbClr val="FF3399"/>
                </a:solidFill>
                <a:latin typeface="Trebuchet MS" panose="020B0603020202020204" pitchFamily="34" charset="0"/>
              </a:rPr>
              <a:t>2018</a:t>
            </a:r>
          </a:p>
        </p:txBody>
      </p:sp>
      <p:sp>
        <p:nvSpPr>
          <p:cNvPr id="9" name="Rectángulo: esquinas diagonales redondeadas 8">
            <a:extLst>
              <a:ext uri="{FF2B5EF4-FFF2-40B4-BE49-F238E27FC236}">
                <a16:creationId xmlns:a16="http://schemas.microsoft.com/office/drawing/2014/main" id="{429E0F1E-841D-46A7-A55D-2D0103B40719}"/>
              </a:ext>
            </a:extLst>
          </p:cNvPr>
          <p:cNvSpPr/>
          <p:nvPr/>
        </p:nvSpPr>
        <p:spPr>
          <a:xfrm>
            <a:off x="3600464" y="3909326"/>
            <a:ext cx="4067880" cy="2039954"/>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rebuchet MS" panose="020B0603020202020204" pitchFamily="34" charset="0"/>
              </a:rPr>
              <a:t>Around</a:t>
            </a:r>
            <a:r>
              <a:rPr lang="en-US" sz="2800" dirty="0">
                <a:solidFill>
                  <a:srgbClr val="FF3399"/>
                </a:solidFill>
                <a:latin typeface="Trebuchet MS" panose="020B0603020202020204" pitchFamily="34" charset="0"/>
              </a:rPr>
              <a:t> 3-4% </a:t>
            </a:r>
            <a:r>
              <a:rPr lang="en-US" sz="2800" dirty="0">
                <a:solidFill>
                  <a:schemeClr val="tx1"/>
                </a:solidFill>
                <a:latin typeface="Trebuchet MS" panose="020B0603020202020204" pitchFamily="34" charset="0"/>
              </a:rPr>
              <a:t>in</a:t>
            </a:r>
            <a:r>
              <a:rPr lang="en-US" sz="2800" dirty="0">
                <a:solidFill>
                  <a:srgbClr val="FF3399"/>
                </a:solidFill>
                <a:latin typeface="Trebuchet MS" panose="020B0603020202020204" pitchFamily="34" charset="0"/>
              </a:rPr>
              <a:t> 2020 </a:t>
            </a:r>
            <a:r>
              <a:rPr lang="en-US" sz="2800" dirty="0">
                <a:solidFill>
                  <a:schemeClr val="tx1"/>
                </a:solidFill>
                <a:latin typeface="Trebuchet MS" panose="020B0603020202020204" pitchFamily="34" charset="0"/>
              </a:rPr>
              <a:t>(two times the emissions of United Kingdom)</a:t>
            </a:r>
          </a:p>
        </p:txBody>
      </p:sp>
    </p:spTree>
    <p:extLst>
      <p:ext uri="{BB962C8B-B14F-4D97-AF65-F5344CB8AC3E}">
        <p14:creationId xmlns:p14="http://schemas.microsoft.com/office/powerpoint/2010/main" val="180195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1727</TotalTime>
  <Words>3491</Words>
  <Application>Microsoft Office PowerPoint</Application>
  <PresentationFormat>Presentación en pantalla (4:3)</PresentationFormat>
  <Paragraphs>331</Paragraphs>
  <Slides>51</Slides>
  <Notes>33</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51</vt:i4>
      </vt:variant>
    </vt:vector>
  </HeadingPairs>
  <TitlesOfParts>
    <vt:vector size="60" baseType="lpstr">
      <vt:lpstr>Arial</vt:lpstr>
      <vt:lpstr>Calibri</vt:lpstr>
      <vt:lpstr>Cambria Math</vt:lpstr>
      <vt:lpstr>Century</vt:lpstr>
      <vt:lpstr>Symbol</vt:lpstr>
      <vt:lpstr>Trebuchet MS</vt:lpstr>
      <vt:lpstr>Wingdings</vt:lpstr>
      <vt:lpstr>Tema de Office</vt:lpstr>
      <vt:lpstr>Visio</vt:lpstr>
      <vt:lpstr>Sostenibilidad Software: ¿realidad o quimera?</vt:lpstr>
      <vt:lpstr>Agenda</vt:lpstr>
      <vt:lpstr>Introduction to  Software Sustainability</vt:lpstr>
      <vt:lpstr>Introduction to Software Sustainability</vt:lpstr>
      <vt:lpstr>Introduction to Software Sustainability</vt:lpstr>
      <vt:lpstr>Introduction to Software Sustainability</vt:lpstr>
      <vt:lpstr>Introduction to Software Sustainability</vt:lpstr>
      <vt:lpstr>Introduction to Software Sustainability</vt:lpstr>
      <vt:lpstr>Introduction to Software Sustainability</vt:lpstr>
      <vt:lpstr>Introduction to Software Sustainability</vt:lpstr>
      <vt:lpstr>Introduction to Software Sustainability</vt:lpstr>
      <vt:lpstr>Introduction to Software Sustainability</vt:lpstr>
      <vt:lpstr>Introduction to Software Sustainability</vt:lpstr>
      <vt:lpstr>Introduction to Software Sustainability</vt:lpstr>
      <vt:lpstr>When and What of Software Sustainability Research</vt:lpstr>
      <vt:lpstr>When and What of Software Sustainability Research</vt:lpstr>
      <vt:lpstr>When and What of Software Sustainability Research</vt:lpstr>
      <vt:lpstr>When and What of Software Sustainability Research</vt:lpstr>
      <vt:lpstr>When and What of Software Sustainability Research</vt:lpstr>
      <vt:lpstr>When and What of Software Sustainability Research</vt:lpstr>
      <vt:lpstr>When and What of Software Sustainability Research</vt:lpstr>
      <vt:lpstr>What about Software Sustainability in industry?</vt:lpstr>
      <vt:lpstr>What about Software Sustainability in industry?</vt:lpstr>
      <vt:lpstr>What about Software Sustainability in industry?</vt:lpstr>
      <vt:lpstr>What about Software Sustainability in industry?</vt:lpstr>
      <vt:lpstr>What about Software Sustainability in industry?</vt:lpstr>
      <vt:lpstr>What about Software Sustainability in industry?</vt:lpstr>
      <vt:lpstr>What about Software Sustainability in industry?</vt:lpstr>
      <vt:lpstr>What about Software Sustainability in industry?</vt:lpstr>
      <vt:lpstr>What about Software Sustainability in industry?</vt:lpstr>
      <vt:lpstr>What about Software Sustainability in industry?</vt:lpstr>
      <vt:lpstr>What about Software Sustainability in industry?</vt:lpstr>
      <vt:lpstr>What about Software Sustainability in industry?</vt:lpstr>
      <vt:lpstr>What about Software Sustainability in industry?</vt:lpstr>
      <vt:lpstr>What about Software Sustainability in industry?</vt:lpstr>
      <vt:lpstr>What about Software Sustainability in industry?</vt:lpstr>
      <vt:lpstr>What about Software Sustainability in industry?</vt:lpstr>
      <vt:lpstr>What about Software Sustainability in industry?</vt:lpstr>
      <vt:lpstr>GINSENG (Green in Software Systems and Software Engineering)</vt:lpstr>
      <vt:lpstr>GINSENG</vt:lpstr>
      <vt:lpstr>FEETINGS (Framework for Energy Efficiency Testing to Improve eNviromental Goals of the Software)</vt:lpstr>
      <vt:lpstr>FEETINGS</vt:lpstr>
      <vt:lpstr>FEETINGS</vt:lpstr>
      <vt:lpstr>FEETINGS</vt:lpstr>
      <vt:lpstr>SOS (Software Sustainability)</vt:lpstr>
      <vt:lpstr>SOS</vt:lpstr>
      <vt:lpstr>Conclusions and Future work</vt:lpstr>
      <vt:lpstr>Conclusions and Future work</vt:lpstr>
      <vt:lpstr>Conclusions and Future work</vt:lpstr>
      <vt:lpstr>Presentación de PowerPoint</vt:lpstr>
      <vt:lpstr>Sostenibilidad Software: ¿realidad o quimera?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de la Presentación</dc:title>
  <dc:creator>Coral</dc:creator>
  <cp:lastModifiedBy>Coral Calero Muñoz</cp:lastModifiedBy>
  <cp:revision>155</cp:revision>
  <dcterms:modified xsi:type="dcterms:W3CDTF">2018-11-29T10:49:49Z</dcterms:modified>
</cp:coreProperties>
</file>